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32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7" r:id="rId19"/>
    <p:sldId id="278" r:id="rId20"/>
    <p:sldId id="323" r:id="rId21"/>
    <p:sldId id="271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312" r:id="rId31"/>
    <p:sldId id="320" r:id="rId32"/>
    <p:sldId id="313" r:id="rId33"/>
    <p:sldId id="316" r:id="rId34"/>
    <p:sldId id="317" r:id="rId35"/>
    <p:sldId id="318" r:id="rId36"/>
    <p:sldId id="287" r:id="rId37"/>
    <p:sldId id="288" r:id="rId38"/>
    <p:sldId id="308" r:id="rId39"/>
    <p:sldId id="310" r:id="rId40"/>
    <p:sldId id="315" r:id="rId41"/>
  </p:sldIdLst>
  <p:sldSz cx="9144000" cy="6858000" type="screen4x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30D"/>
    <a:srgbClr val="8900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074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F953B-9643-C144-9129-60C93D677A82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EC418-850F-F24A-8B2A-85583FCDB3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9890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16911-80DB-4927-AB94-32FB062332B9}" type="datetimeFigureOut">
              <a:rPr lang="fi-FI" smtClean="0"/>
              <a:pPr/>
              <a:t>2.5.2013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A923D-E2F9-4003-8DA0-226478901D12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F1F08-A83F-4201-A9EA-4B0F886AD9CF}" type="slidenum">
              <a:rPr lang="de-DE" smtClean="0"/>
              <a:pPr/>
              <a:t>39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9870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DDE3-7FBB-9E4F-95E3-C342A5C90537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5B14-EC49-4440-A57D-1152F4454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76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DDE3-7FBB-9E4F-95E3-C342A5C90537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5B14-EC49-4440-A57D-1152F4454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3219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DDE3-7FBB-9E4F-95E3-C342A5C90537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5B14-EC49-4440-A57D-1152F4454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1588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DDE3-7FBB-9E4F-95E3-C342A5C90537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5B14-EC49-4440-A57D-1152F4454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907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DDE3-7FBB-9E4F-95E3-C342A5C90537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5B14-EC49-4440-A57D-1152F4454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171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DDE3-7FBB-9E4F-95E3-C342A5C90537}" type="datetimeFigureOut">
              <a:rPr lang="en-US" smtClean="0"/>
              <a:pPr/>
              <a:t>5/2/2013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5932" y="6356350"/>
            <a:ext cx="4707467" cy="365125"/>
          </a:xfrm>
        </p:spPr>
        <p:txBody>
          <a:bodyPr/>
          <a:lstStyle>
            <a:lvl1pPr>
              <a:defRPr lang="fi-FI" sz="1100" b="0" i="0" u="none" strike="noStrike" baseline="30000" smtClean="0"/>
            </a:lvl1pPr>
          </a:lstStyle>
          <a:p>
            <a:r>
              <a:rPr lang="fi-FI" dirty="0" smtClean="0"/>
              <a:t>Tutkimuseettinen neuvottelukunta  |  </a:t>
            </a:r>
            <a:r>
              <a:rPr lang="fi-FI" dirty="0" err="1" smtClean="0"/>
              <a:t>Forskningsetiska</a:t>
            </a:r>
            <a:r>
              <a:rPr lang="fi-FI" dirty="0" smtClean="0"/>
              <a:t> </a:t>
            </a:r>
            <a:r>
              <a:rPr lang="fi-FI" dirty="0" err="1" smtClean="0"/>
              <a:t>delegationen</a:t>
            </a:r>
            <a:r>
              <a:rPr lang="fi-FI" dirty="0" smtClean="0"/>
              <a:t>  |  </a:t>
            </a:r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 smtClean="0"/>
              <a:t>Advisory</a:t>
            </a:r>
            <a:r>
              <a:rPr lang="fi-FI" dirty="0" smtClean="0"/>
              <a:t> Board on </a:t>
            </a:r>
            <a:r>
              <a:rPr lang="fi-FI" dirty="0" err="1" smtClean="0"/>
              <a:t>Research</a:t>
            </a:r>
            <a:r>
              <a:rPr lang="fi-FI" dirty="0" smtClean="0"/>
              <a:t> </a:t>
            </a:r>
            <a:r>
              <a:rPr lang="fi-FI" dirty="0" err="1" smtClean="0"/>
              <a:t>Integrity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76532" y="6356350"/>
            <a:ext cx="1710267" cy="365125"/>
          </a:xfrm>
        </p:spPr>
        <p:txBody>
          <a:bodyPr/>
          <a:lstStyle/>
          <a:p>
            <a:fld id="{34605B14-EC49-4440-A57D-1152F4454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379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DDE3-7FBB-9E4F-95E3-C342A5C90537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5B14-EC49-4440-A57D-1152F4454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497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DDE3-7FBB-9E4F-95E3-C342A5C90537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5B14-EC49-4440-A57D-1152F4454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207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DDE3-7FBB-9E4F-95E3-C342A5C90537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5B14-EC49-4440-A57D-1152F4454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088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DDE3-7FBB-9E4F-95E3-C342A5C90537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5B14-EC49-4440-A57D-1152F4454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331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DDE3-7FBB-9E4F-95E3-C342A5C90537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5B14-EC49-4440-A57D-1152F4454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54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kaaret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2831" y="5477932"/>
            <a:ext cx="1931168" cy="138006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385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1466" y="6356350"/>
            <a:ext cx="7281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4DDE3-7FBB-9E4F-95E3-C342A5C90537}" type="datetimeFigureOut">
              <a:rPr lang="en-US" smtClean="0"/>
              <a:pPr/>
              <a:t>5/2/2013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9868" y="6041493"/>
            <a:ext cx="6366932" cy="270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05B14-EC49-4440-A57D-1152F4454F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49868" y="6389021"/>
            <a:ext cx="6366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aseline="30000" dirty="0" smtClean="0">
                <a:solidFill>
                  <a:schemeClr val="bg1">
                    <a:lumMod val="50000"/>
                  </a:schemeClr>
                </a:solidFill>
              </a:rPr>
              <a:t>Tutkimuseettinen neuvottelukunta  |  </a:t>
            </a:r>
            <a:r>
              <a:rPr lang="fi-FI" sz="1200" baseline="30000" dirty="0" err="1" smtClean="0">
                <a:solidFill>
                  <a:schemeClr val="bg1">
                    <a:lumMod val="50000"/>
                  </a:schemeClr>
                </a:solidFill>
              </a:rPr>
              <a:t>Forskningsetiska</a:t>
            </a:r>
            <a:r>
              <a:rPr lang="fi-FI" sz="1200" baseline="30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1200" baseline="30000" dirty="0" err="1" smtClean="0">
                <a:solidFill>
                  <a:schemeClr val="bg1">
                    <a:lumMod val="50000"/>
                  </a:schemeClr>
                </a:solidFill>
              </a:rPr>
              <a:t>delegationen</a:t>
            </a:r>
            <a:r>
              <a:rPr lang="fi-FI" sz="12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fi-FI" sz="1200" baseline="30000" dirty="0" smtClean="0">
                <a:solidFill>
                  <a:schemeClr val="bg1">
                    <a:lumMod val="50000"/>
                  </a:schemeClr>
                </a:solidFill>
              </a:rPr>
              <a:t>|</a:t>
            </a:r>
            <a:r>
              <a:rPr lang="fi-FI" sz="12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fi-FI" sz="1200" baseline="30000" dirty="0" err="1" smtClean="0">
                <a:solidFill>
                  <a:schemeClr val="bg1">
                    <a:lumMod val="50000"/>
                  </a:schemeClr>
                </a:solidFill>
              </a:rPr>
              <a:t>Finnish</a:t>
            </a:r>
            <a:r>
              <a:rPr lang="fi-FI" sz="1200" baseline="30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1200" baseline="30000" dirty="0" err="1" smtClean="0">
                <a:solidFill>
                  <a:schemeClr val="bg1">
                    <a:lumMod val="50000"/>
                  </a:schemeClr>
                </a:solidFill>
              </a:rPr>
              <a:t>Advisory</a:t>
            </a:r>
            <a:r>
              <a:rPr lang="fi-FI" sz="1200" baseline="30000" dirty="0" smtClean="0">
                <a:solidFill>
                  <a:schemeClr val="bg1">
                    <a:lumMod val="50000"/>
                  </a:schemeClr>
                </a:solidFill>
              </a:rPr>
              <a:t> Board on </a:t>
            </a:r>
            <a:r>
              <a:rPr lang="fi-FI" sz="1200" baseline="30000" dirty="0" err="1" smtClean="0">
                <a:solidFill>
                  <a:schemeClr val="bg1">
                    <a:lumMod val="50000"/>
                  </a:schemeClr>
                </a:solidFill>
              </a:rPr>
              <a:t>Research</a:t>
            </a:r>
            <a:r>
              <a:rPr lang="fi-FI" sz="1200" baseline="30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1200" baseline="30000" dirty="0" err="1" smtClean="0">
                <a:solidFill>
                  <a:schemeClr val="bg1">
                    <a:lumMod val="50000"/>
                  </a:schemeClr>
                </a:solidFill>
              </a:rPr>
              <a:t>Integrity</a:t>
            </a:r>
            <a:endParaRPr lang="en-US" sz="1200" dirty="0"/>
          </a:p>
        </p:txBody>
      </p:sp>
      <p:pic>
        <p:nvPicPr>
          <p:cNvPr id="7" name="Picture 6" descr="TENK_tunnus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133" y="6100762"/>
            <a:ext cx="715791" cy="65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806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89004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BFB30D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tenk@tsv.f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39702"/>
            <a:ext cx="7772400" cy="25464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HYVÄ TIETEELLINEN KÄYTÄNTÖ JA SEN LOUKKAUSEPÄILYJEN KÄSITTELEMINEN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38084"/>
            <a:ext cx="6400800" cy="1300716"/>
          </a:xfrm>
        </p:spPr>
        <p:txBody>
          <a:bodyPr>
            <a:normAutofit fontScale="85000" lnSpcReduction="20000"/>
          </a:bodyPr>
          <a:lstStyle/>
          <a:p>
            <a:endParaRPr lang="fi-FI" dirty="0" smtClean="0">
              <a:solidFill>
                <a:srgbClr val="000000"/>
              </a:solidFill>
            </a:endParaRPr>
          </a:p>
          <a:p>
            <a:r>
              <a:rPr lang="fi-FI" dirty="0" smtClean="0">
                <a:solidFill>
                  <a:srgbClr val="000000"/>
                </a:solidFill>
              </a:rPr>
              <a:t>Tutkimuseettinen </a:t>
            </a:r>
            <a:r>
              <a:rPr lang="fi-FI" dirty="0">
                <a:solidFill>
                  <a:srgbClr val="000000"/>
                </a:solidFill>
              </a:rPr>
              <a:t>neuvottelukunta</a:t>
            </a:r>
          </a:p>
          <a:p>
            <a:r>
              <a:rPr lang="fi-FI" dirty="0" smtClean="0">
                <a:solidFill>
                  <a:srgbClr val="000000"/>
                </a:solidFill>
              </a:rPr>
              <a:t>2013</a:t>
            </a:r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585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127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HYVÄ TIETEELLINEN KÄYTÄNTÖ 2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5908"/>
            <a:ext cx="8229600" cy="47100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3. 	Muiden tutkijoiden työn ja saavutusten 	asianmukainen huomioon ottaminen ja 	viittaaminen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4. Tutkimuksen suunnittelu, toteuttaminen ja 	raportointi sekä tietoaineistojen tallentaminen 	tieteelliselle tiedolle asetettujen vaatimusten 	mukaan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5. Tarvittavat tutkimusluvat on hankittu ja</a:t>
            </a:r>
            <a:br>
              <a:rPr lang="fi-FI" sz="2800" dirty="0" smtClean="0">
                <a:solidFill>
                  <a:schemeClr val="tx1"/>
                </a:solidFill>
              </a:rPr>
            </a:br>
            <a:r>
              <a:rPr lang="fi-FI" sz="2800" dirty="0" smtClean="0">
                <a:solidFill>
                  <a:schemeClr val="tx1"/>
                </a:solidFill>
              </a:rPr>
              <a:t>	tietyillä aloilla vaadittava eettinen 	ennakkoarviointi on tehty</a:t>
            </a:r>
          </a:p>
          <a:p>
            <a:pPr marL="609600" indent="-609600">
              <a:buNone/>
            </a:pPr>
            <a:endParaRPr lang="fi-FI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2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HYVÄ TIETEELLINEN KÄYTÄNTÖ 3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014" y="1275908"/>
            <a:ext cx="7963785" cy="4710026"/>
          </a:xfrm>
        </p:spPr>
        <p:txBody>
          <a:bodyPr>
            <a:noAutofit/>
          </a:bodyPr>
          <a:lstStyle/>
          <a:p>
            <a:pPr marL="0" lvl="1" indent="0">
              <a:buNone/>
              <a:defRPr/>
            </a:pPr>
            <a:r>
              <a:rPr lang="fi-FI" dirty="0" smtClean="0"/>
              <a:t>6. 	Tutkimusryhmässä ja -hankkeessa sovittava 	kirjallisesti etukäteen, ennen tutkijoiden 	rekrytoimista: </a:t>
            </a:r>
          </a:p>
          <a:p>
            <a:pPr marL="990600" lvl="1" indent="-533400">
              <a:buFontTx/>
              <a:buChar char="•"/>
              <a:defRPr/>
            </a:pPr>
            <a:r>
              <a:rPr lang="fi-FI" dirty="0" smtClean="0"/>
              <a:t>kaikkien osapuolten – myös työnantajan – vastuut, oikeudet ja velvollisuudet sekä </a:t>
            </a:r>
            <a:r>
              <a:rPr lang="fi-FI" dirty="0" err="1" smtClean="0"/>
              <a:t>tekijyyden</a:t>
            </a:r>
            <a:r>
              <a:rPr lang="fi-FI" dirty="0" smtClean="0"/>
              <a:t> periaatteet</a:t>
            </a:r>
          </a:p>
          <a:p>
            <a:pPr marL="990600" lvl="1" indent="-533400">
              <a:buFontTx/>
              <a:buChar char="•"/>
              <a:defRPr/>
            </a:pPr>
            <a:r>
              <a:rPr lang="fi-FI" dirty="0" smtClean="0"/>
              <a:t>tutkimusaineistojen käyttöoikeudesta ja säilyttämisestä sovittava myös hankkeen päätyttyä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1902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HYVÄ TIETEELLINEN KÄYTÄNTÖ 4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5908"/>
            <a:ext cx="8229600" cy="4710026"/>
          </a:xfrm>
        </p:spPr>
        <p:txBody>
          <a:bodyPr>
            <a:noAutofit/>
          </a:bodyPr>
          <a:lstStyle/>
          <a:p>
            <a:pPr marL="457200" lvl="1" indent="0">
              <a:buNone/>
              <a:defRPr/>
            </a:pPr>
            <a:endParaRPr lang="fi-FI" dirty="0" smtClean="0"/>
          </a:p>
          <a:p>
            <a:pPr marL="0" indent="0">
              <a:buNone/>
              <a:defRPr/>
            </a:pPr>
            <a:r>
              <a:rPr lang="fi-FI" sz="2800" dirty="0" smtClean="0">
                <a:solidFill>
                  <a:schemeClr val="tx1"/>
                </a:solidFill>
              </a:rPr>
              <a:t>7. Rahoituslähteiden ja sidonnaisuuksien 	ilmoittaminen</a:t>
            </a:r>
            <a:br>
              <a:rPr lang="fi-FI" sz="2800" dirty="0" smtClean="0">
                <a:solidFill>
                  <a:schemeClr val="tx1"/>
                </a:solidFill>
              </a:rPr>
            </a:b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fi-FI" sz="2800" dirty="0" smtClean="0">
                <a:solidFill>
                  <a:schemeClr val="tx1"/>
                </a:solidFill>
              </a:rPr>
              <a:t>8. Tutkijat ottavat  huomioon esteellisyyssäädökset 	arviointi- ja päätöksentekotilanteissa</a:t>
            </a:r>
            <a:br>
              <a:rPr lang="fi-FI" sz="2800" dirty="0" smtClean="0">
                <a:solidFill>
                  <a:schemeClr val="tx1"/>
                </a:solidFill>
              </a:rPr>
            </a:b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fi-FI" sz="2800" dirty="0" smtClean="0">
                <a:solidFill>
                  <a:schemeClr val="tx1"/>
                </a:solidFill>
              </a:rPr>
              <a:t>9. Tutkimusorganisaatioissa hyvä henkilöstö- ja 	taloushallinto sekä tietosuojan huomioiminen</a:t>
            </a:r>
          </a:p>
          <a:p>
            <a:pPr marL="609600" indent="-609600">
              <a:lnSpc>
                <a:spcPct val="90000"/>
              </a:lnSpc>
              <a:defRPr/>
            </a:pPr>
            <a:endParaRPr lang="fi-FI" sz="2800" dirty="0" smtClean="0">
              <a:solidFill>
                <a:schemeClr val="tx1"/>
              </a:solidFill>
            </a:endParaRPr>
          </a:p>
          <a:p>
            <a:pPr marL="0" lvl="1" indent="0">
              <a:buNone/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1902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2260"/>
            <a:ext cx="8229600" cy="1010092"/>
          </a:xfrm>
        </p:spPr>
        <p:txBody>
          <a:bodyPr>
            <a:noAutofit/>
          </a:bodyPr>
          <a:lstStyle/>
          <a:p>
            <a:r>
              <a:rPr lang="en-US" sz="3600" dirty="0" smtClean="0"/>
              <a:t>VASTUU HYVÄN TIETEELLISEN KÄYTÄNNÖN YLLÄPITÄMISESTÄ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4372"/>
            <a:ext cx="8229600" cy="4231561"/>
          </a:xfrm>
        </p:spPr>
        <p:txBody>
          <a:bodyPr>
            <a:noAutofit/>
          </a:bodyPr>
          <a:lstStyle/>
          <a:p>
            <a:r>
              <a:rPr lang="fi-FI" sz="2400" dirty="0" smtClean="0">
                <a:solidFill>
                  <a:schemeClr val="tx1"/>
                </a:solidFill>
              </a:rPr>
              <a:t>Ensisijaisesti tutkijalla itsellään, mutta myös:</a:t>
            </a:r>
          </a:p>
          <a:p>
            <a:pPr lvl="1"/>
            <a:r>
              <a:rPr lang="fi-FI" sz="2400" dirty="0" smtClean="0"/>
              <a:t>tutkimusryhmällä ja sen vastuullisella tutkijalla,</a:t>
            </a:r>
          </a:p>
          <a:p>
            <a:pPr lvl="1"/>
            <a:r>
              <a:rPr lang="fi-FI" sz="2400" dirty="0" smtClean="0"/>
              <a:t>Korkeakouluilla ja tutkimuslaitoksilla tutkimuseettisen koulutuksen järjestäjänä</a:t>
            </a:r>
          </a:p>
          <a:p>
            <a:pPr lvl="1"/>
            <a:r>
              <a:rPr lang="fi-FI" sz="2400" dirty="0" smtClean="0"/>
              <a:t>yksikön ja laitoksen johtajalla työympäristön kehittäjänä ja edellytysten asettajana,</a:t>
            </a:r>
          </a:p>
          <a:p>
            <a:pPr lvl="1"/>
            <a:r>
              <a:rPr lang="fi-FI" sz="2400" dirty="0" smtClean="0"/>
              <a:t>tieteellisillä seuroilla ja toimittajilla tiedon välittäjänä ja tieteen edistäjinä,</a:t>
            </a:r>
          </a:p>
          <a:p>
            <a:pPr lvl="1"/>
            <a:r>
              <a:rPr lang="fi-FI" sz="2400" dirty="0" smtClean="0"/>
              <a:t>rahoittajilla tutkimuksen toimintaedellytysten luojina.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endParaRPr lang="fi-FI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2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526"/>
            <a:ext cx="8229600" cy="1073888"/>
          </a:xfrm>
        </p:spPr>
        <p:txBody>
          <a:bodyPr>
            <a:noAutofit/>
          </a:bodyPr>
          <a:lstStyle/>
          <a:p>
            <a:r>
              <a:rPr lang="en-US" sz="3600" dirty="0" smtClean="0"/>
              <a:t>HYVÄN TIETEELLISEN KÄYTÄNNÖN LOUKKAUSKATEGORIAT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666" y="2030819"/>
            <a:ext cx="7751134" cy="3359888"/>
          </a:xfrm>
        </p:spPr>
        <p:txBody>
          <a:bodyPr>
            <a:noAutofit/>
          </a:bodyPr>
          <a:lstStyle/>
          <a:p>
            <a:pPr marL="609600" indent="-609600">
              <a:buFontTx/>
              <a:buAutoNum type="arabicPeriod"/>
            </a:pPr>
            <a:endParaRPr lang="fi-FI" dirty="0" smtClean="0">
              <a:solidFill>
                <a:schemeClr val="tx1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fi-FI" dirty="0" smtClean="0">
                <a:solidFill>
                  <a:schemeClr val="tx1"/>
                </a:solidFill>
              </a:rPr>
              <a:t>Vilppi tieteellisessä toiminnassa</a:t>
            </a:r>
          </a:p>
          <a:p>
            <a:pPr marL="609600" indent="-609600">
              <a:buFontTx/>
              <a:buAutoNum type="arabicPeriod"/>
            </a:pPr>
            <a:endParaRPr lang="fi-FI" dirty="0" smtClean="0">
              <a:solidFill>
                <a:schemeClr val="tx1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fi-FI" dirty="0" smtClean="0">
                <a:solidFill>
                  <a:schemeClr val="tx1"/>
                </a:solidFill>
              </a:rPr>
              <a:t>Piittaamattomuus hyvästä tieteellisestä käytännöstä</a:t>
            </a:r>
          </a:p>
          <a:p>
            <a:pPr marL="609600" indent="-609600"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609600" indent="-609600">
              <a:buFontTx/>
              <a:buAutoNum type="arabicPeriod"/>
            </a:pPr>
            <a:endParaRPr lang="fi-FI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90000"/>
              </a:lnSpc>
              <a:buNone/>
              <a:defRPr/>
            </a:pPr>
            <a:endParaRPr lang="fi-FI" sz="28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90000"/>
              </a:lnSpc>
              <a:buNone/>
              <a:defRPr/>
            </a:pPr>
            <a:endParaRPr lang="fi-FI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2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731" y="531628"/>
            <a:ext cx="7240772" cy="1180214"/>
          </a:xfrm>
        </p:spPr>
        <p:txBody>
          <a:bodyPr>
            <a:noAutofit/>
          </a:bodyPr>
          <a:lstStyle/>
          <a:p>
            <a:r>
              <a:rPr lang="en-US" sz="3600" dirty="0" smtClean="0"/>
              <a:t>VILPPI TIETEELLISESSÄ  TUTKIMUSTOIMINNASSA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763" y="2222205"/>
            <a:ext cx="7262036" cy="3370520"/>
          </a:xfrm>
        </p:spPr>
        <p:txBody>
          <a:bodyPr>
            <a:noAutofit/>
          </a:bodyPr>
          <a:lstStyle/>
          <a:p>
            <a:r>
              <a:rPr lang="fi-FI" dirty="0" smtClean="0">
                <a:solidFill>
                  <a:schemeClr val="tx1"/>
                </a:solidFill>
              </a:rPr>
              <a:t>Sepittäminen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Havaintojen vääristely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Plagiointi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Anastaminen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endParaRPr lang="fi-FI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2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07" y="531628"/>
            <a:ext cx="7868092" cy="1180214"/>
          </a:xfrm>
        </p:spPr>
        <p:txBody>
          <a:bodyPr>
            <a:noAutofit/>
          </a:bodyPr>
          <a:lstStyle/>
          <a:p>
            <a:r>
              <a:rPr lang="en-US" sz="3600" dirty="0" smtClean="0"/>
              <a:t>VILPPI TIETEELLISESSÄ  TUTKIMUSTOIMINNASSA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16" y="2030818"/>
            <a:ext cx="7995683" cy="35619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i-FI" sz="2800" b="1" u="sng" dirty="0" smtClean="0">
                <a:solidFill>
                  <a:schemeClr val="tx1"/>
                </a:solidFill>
              </a:rPr>
              <a:t>Sepittäminen:</a:t>
            </a:r>
          </a:p>
          <a:p>
            <a:pPr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Keksittyjen havaintojen tai tulosten esittäminen </a:t>
            </a:r>
          </a:p>
          <a:p>
            <a:pPr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tiedeyhteisölle</a:t>
            </a:r>
          </a:p>
          <a:p>
            <a:pPr lvl="1"/>
            <a:r>
              <a:rPr lang="fi-FI" dirty="0" smtClean="0"/>
              <a:t>havaintoja ei ole tehty tutkimusraportissa kuvatulla tavalla tai menetelmällä</a:t>
            </a:r>
          </a:p>
          <a:p>
            <a:pPr lvl="1"/>
            <a:r>
              <a:rPr lang="fi-FI" dirty="0" smtClean="0"/>
              <a:t>tekaistujen tulosten esittäminen raportissa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endParaRPr lang="fi-FI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2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116" y="531628"/>
            <a:ext cx="7570382" cy="1180214"/>
          </a:xfrm>
        </p:spPr>
        <p:txBody>
          <a:bodyPr>
            <a:noAutofit/>
          </a:bodyPr>
          <a:lstStyle/>
          <a:p>
            <a:r>
              <a:rPr lang="en-US" sz="3600" dirty="0" smtClean="0"/>
              <a:t>VILPPI TIETEELLISESSÄ  TUTKIMUSTOIMINNASSA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16" y="1871330"/>
            <a:ext cx="7995683" cy="392341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i-FI" sz="2800" b="1" u="sng" dirty="0" smtClean="0">
                <a:solidFill>
                  <a:schemeClr val="tx1"/>
                </a:solidFill>
              </a:rPr>
              <a:t>Vääristely: </a:t>
            </a:r>
          </a:p>
          <a:p>
            <a:pPr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Alkuperäisten havaintojen tarkoituksellinen</a:t>
            </a:r>
          </a:p>
          <a:p>
            <a:pPr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muokkaus/esittäminen niin, että havaintoihin</a:t>
            </a:r>
          </a:p>
          <a:p>
            <a:pPr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perustuva tulos vääristyy</a:t>
            </a:r>
          </a:p>
          <a:p>
            <a:pPr lvl="1"/>
            <a:r>
              <a:rPr lang="fi-FI" dirty="0" smtClean="0"/>
              <a:t>perusteeton tutkimustulosten muuttaminen tai valikointi</a:t>
            </a:r>
          </a:p>
          <a:p>
            <a:pPr lvl="1"/>
            <a:r>
              <a:rPr lang="fi-FI" dirty="0" smtClean="0"/>
              <a:t>johtopäätösten kannalta olennaisten tulosten esittämättä jättäminen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endParaRPr lang="fi-FI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2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116" y="531628"/>
            <a:ext cx="7570382" cy="1180214"/>
          </a:xfrm>
        </p:spPr>
        <p:txBody>
          <a:bodyPr>
            <a:noAutofit/>
          </a:bodyPr>
          <a:lstStyle/>
          <a:p>
            <a:r>
              <a:rPr lang="en-US" sz="3600" dirty="0" smtClean="0"/>
              <a:t>VILPPI TIETEELLISESSÄ  TUTKIMUSTOIMINNASSA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16" y="1871330"/>
            <a:ext cx="7995683" cy="3923414"/>
          </a:xfrm>
        </p:spPr>
        <p:txBody>
          <a:bodyPr>
            <a:noAutofit/>
          </a:bodyPr>
          <a:lstStyle/>
          <a:p>
            <a:pPr marL="609600" indent="-609600">
              <a:lnSpc>
                <a:spcPct val="90000"/>
              </a:lnSpc>
              <a:buNone/>
              <a:defRPr/>
            </a:pPr>
            <a:r>
              <a:rPr lang="fi-FI" sz="2800" b="1" u="sng" dirty="0" smtClean="0">
                <a:solidFill>
                  <a:schemeClr val="tx1"/>
                </a:solidFill>
              </a:rPr>
              <a:t>Plagiointi eli luvaton lainaaminen: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fi-FI" sz="2800" dirty="0" smtClean="0">
                <a:solidFill>
                  <a:schemeClr val="tx1"/>
                </a:solidFill>
              </a:rPr>
              <a:t>Toisen julkituoman tutkimussuunnitelman,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fi-FI" sz="2800" dirty="0" smtClean="0">
                <a:solidFill>
                  <a:schemeClr val="tx1"/>
                </a:solidFill>
              </a:rPr>
              <a:t>Käsikirjoituksen, artikkelin tai muun tekstin tai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fi-FI" sz="2800" dirty="0" smtClean="0">
                <a:solidFill>
                  <a:schemeClr val="tx1"/>
                </a:solidFill>
              </a:rPr>
              <a:t>sen osan, kuvallisen ilmaisun tai käännöksen 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fi-FI" sz="2800" dirty="0" smtClean="0">
                <a:solidFill>
                  <a:schemeClr val="tx1"/>
                </a:solidFill>
              </a:rPr>
              <a:t>esittäminen omanaan.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endParaRPr lang="fi-FI" sz="28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fi-FI" sz="2800" dirty="0" smtClean="0">
                <a:solidFill>
                  <a:schemeClr val="tx1"/>
                </a:solidFill>
              </a:rPr>
              <a:t>Plagiointia on sekä suora että mukaillen tehty 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fi-FI" sz="2800" dirty="0" smtClean="0">
                <a:solidFill>
                  <a:schemeClr val="tx1"/>
                </a:solidFill>
              </a:rPr>
              <a:t>kopiointi.</a:t>
            </a:r>
          </a:p>
        </p:txBody>
      </p:sp>
    </p:spTree>
    <p:extLst>
      <p:ext uri="{BB962C8B-B14F-4D97-AF65-F5344CB8AC3E}">
        <p14:creationId xmlns:p14="http://schemas.microsoft.com/office/powerpoint/2010/main" xmlns="" val="21902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116" y="531628"/>
            <a:ext cx="7495954" cy="1180214"/>
          </a:xfrm>
        </p:spPr>
        <p:txBody>
          <a:bodyPr>
            <a:noAutofit/>
          </a:bodyPr>
          <a:lstStyle/>
          <a:p>
            <a:r>
              <a:rPr lang="en-US" sz="3600" dirty="0" smtClean="0"/>
              <a:t>VILPPI TIETEELLISESSÄ  TUTKIMUSTOIMINNASSA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16" y="2009552"/>
            <a:ext cx="7995683" cy="378519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fi-FI" sz="2800" b="1" u="sng" dirty="0" smtClean="0">
                <a:solidFill>
                  <a:schemeClr val="tx1"/>
                </a:solidFill>
              </a:rPr>
              <a:t>Anastaminen:</a:t>
            </a:r>
          </a:p>
          <a:p>
            <a:pPr>
              <a:lnSpc>
                <a:spcPct val="9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Alkuperäisen tutkimusidean, -suunnitelman,</a:t>
            </a:r>
          </a:p>
          <a:p>
            <a:pPr>
              <a:lnSpc>
                <a:spcPct val="9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tutkimushavaintojen tai -aineiston anastaminen</a:t>
            </a:r>
          </a:p>
          <a:p>
            <a:pPr>
              <a:lnSpc>
                <a:spcPct val="9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toiselta tutkijalta.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endParaRPr lang="fi-FI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2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103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TUTKIMUSEETTINEN NEUVOTTELUKUNTA (</a:t>
            </a:r>
            <a:r>
              <a:rPr lang="en-US" sz="3200" dirty="0"/>
              <a:t>TENK)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9667"/>
            <a:ext cx="8229600" cy="3996266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Perustettu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vuonna</a:t>
            </a:r>
            <a:r>
              <a:rPr lang="en-US" sz="2400" dirty="0">
                <a:solidFill>
                  <a:schemeClr val="tx1"/>
                </a:solidFill>
              </a:rPr>
              <a:t> 1991 (</a:t>
            </a:r>
            <a:r>
              <a:rPr lang="en-US" sz="2400" dirty="0" err="1">
                <a:solidFill>
                  <a:schemeClr val="tx1"/>
                </a:solidFill>
              </a:rPr>
              <a:t>Asetus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tutkimuseettisestä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neuvottelukunnasta</a:t>
            </a:r>
            <a:r>
              <a:rPr lang="en-US" sz="2400" dirty="0">
                <a:solidFill>
                  <a:schemeClr val="tx1"/>
                </a:solidFill>
              </a:rPr>
              <a:t> 1347/1991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Opetus</a:t>
            </a:r>
            <a:r>
              <a:rPr lang="en-US" sz="2400" dirty="0">
                <a:solidFill>
                  <a:schemeClr val="tx1"/>
                </a:solidFill>
              </a:rPr>
              <a:t>- </a:t>
            </a:r>
            <a:r>
              <a:rPr lang="en-US" sz="2400" dirty="0" err="1">
                <a:solidFill>
                  <a:schemeClr val="tx1"/>
                </a:solidFill>
              </a:rPr>
              <a:t>ja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kulttuuriministeriön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nimittämä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kolmivuotiskausiksi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err="1">
                <a:solidFill>
                  <a:schemeClr val="tx1"/>
                </a:solidFill>
              </a:rPr>
              <a:t>Nykyinen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toimikausi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1.2.2013 </a:t>
            </a:r>
            <a:r>
              <a:rPr lang="en-US" sz="2400" dirty="0">
                <a:solidFill>
                  <a:schemeClr val="tx1"/>
                </a:solidFill>
              </a:rPr>
              <a:t>- </a:t>
            </a:r>
            <a:r>
              <a:rPr lang="en-US" sz="2400" dirty="0" smtClean="0">
                <a:solidFill>
                  <a:schemeClr val="tx1"/>
                </a:solidFill>
              </a:rPr>
              <a:t>31.1.2016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err="1">
                <a:solidFill>
                  <a:schemeClr val="tx1"/>
                </a:solidFill>
              </a:rPr>
              <a:t>Toimisto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sijoitettu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Tieteellisten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seurain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valtuuskunnan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(TSV)  </a:t>
            </a:r>
            <a:r>
              <a:rPr lang="en-US" sz="2400" dirty="0" err="1">
                <a:solidFill>
                  <a:schemeClr val="tx1"/>
                </a:solidFill>
              </a:rPr>
              <a:t>yhteyteen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Helsinkiin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33911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6060"/>
          </a:xfrm>
        </p:spPr>
        <p:txBody>
          <a:bodyPr>
            <a:normAutofit/>
          </a:bodyPr>
          <a:lstStyle/>
          <a:p>
            <a:r>
              <a:rPr lang="fi-FI" sz="3600" dirty="0" smtClean="0"/>
              <a:t>PIITTAAMATTOMUUS HYVÄSTÄ TIETEELLISESTÄ KÄYTÄNNÖSTÄ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041451"/>
            <a:ext cx="8229600" cy="3944482"/>
          </a:xfrm>
        </p:spPr>
        <p:txBody>
          <a:bodyPr/>
          <a:lstStyle/>
          <a:p>
            <a:r>
              <a:rPr lang="fi-FI" sz="2400" b="1" u="sng" dirty="0" smtClean="0">
                <a:solidFill>
                  <a:schemeClr val="tx1"/>
                </a:solidFill>
              </a:rPr>
              <a:t>Esimerkkejä:</a:t>
            </a:r>
          </a:p>
          <a:p>
            <a:pPr lvl="1"/>
            <a:r>
              <a:rPr lang="fi-FI" sz="2400" dirty="0" smtClean="0"/>
              <a:t>muiden tutkijoiden osuuden vähättely</a:t>
            </a:r>
          </a:p>
          <a:p>
            <a:pPr lvl="1"/>
            <a:r>
              <a:rPr lang="fi-FI" sz="2400" dirty="0" smtClean="0"/>
              <a:t>puutteellinen viittaaminen aikaisempiin</a:t>
            </a:r>
            <a:br>
              <a:rPr lang="fi-FI" sz="2400" dirty="0" smtClean="0"/>
            </a:br>
            <a:r>
              <a:rPr lang="fi-FI" sz="2400" dirty="0" smtClean="0"/>
              <a:t>tutkimustuloksiin</a:t>
            </a:r>
          </a:p>
          <a:p>
            <a:pPr lvl="1"/>
            <a:r>
              <a:rPr lang="fi-FI" sz="2400" dirty="0" smtClean="0"/>
              <a:t>tulosten ja menetelmien harhaanjohtava raportointi</a:t>
            </a:r>
          </a:p>
          <a:p>
            <a:pPr lvl="1"/>
            <a:r>
              <a:rPr lang="fi-FI" sz="2400" dirty="0" smtClean="0"/>
              <a:t>ns. itsensä plagiointi </a:t>
            </a:r>
          </a:p>
          <a:p>
            <a:pPr lvl="1"/>
            <a:r>
              <a:rPr lang="fi-FI" sz="2400" dirty="0" smtClean="0"/>
              <a:t>tiedeyhteisön harhaanjohtaminen</a:t>
            </a:r>
          </a:p>
          <a:p>
            <a:pPr>
              <a:buNone/>
            </a:pP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1628"/>
            <a:ext cx="8229600" cy="118021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NS. HARMAA ALUE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666" y="1860698"/>
            <a:ext cx="7751134" cy="3732027"/>
          </a:xfrm>
        </p:spPr>
        <p:txBody>
          <a:bodyPr>
            <a:noAutofit/>
          </a:bodyPr>
          <a:lstStyle/>
          <a:p>
            <a:r>
              <a:rPr lang="fi-FI" sz="2400" dirty="0" smtClean="0">
                <a:solidFill>
                  <a:schemeClr val="tx1"/>
                </a:solidFill>
              </a:rPr>
              <a:t>Muut tiedeyhteisössä esiintyvät tutkimuseettiset laiminlyönnit ovat edellä esitettyjä astetta lievempiä, mutta ne ovat samalla tavoin hyvän tieteellisen käytännön loukkauksia.  </a:t>
            </a:r>
          </a:p>
          <a:p>
            <a:endParaRPr lang="fi-FI" sz="2400" dirty="0" smtClean="0">
              <a:solidFill>
                <a:schemeClr val="tx1"/>
              </a:solidFill>
            </a:endParaRPr>
          </a:p>
          <a:p>
            <a:r>
              <a:rPr lang="fi-FI" sz="2400" dirty="0" smtClean="0">
                <a:solidFill>
                  <a:schemeClr val="tx1"/>
                </a:solidFill>
              </a:rPr>
              <a:t>Tällaisia tiedeyhteisöstä pois karsittavia vastuuttomia menettelyjä ei pääsääntöisesti käsitellä </a:t>
            </a:r>
            <a:r>
              <a:rPr lang="fi-FI" sz="2400" dirty="0" err="1" smtClean="0">
                <a:solidFill>
                  <a:schemeClr val="tx1"/>
                </a:solidFill>
              </a:rPr>
              <a:t>HTK-prosessissa</a:t>
            </a:r>
            <a:r>
              <a:rPr lang="fi-FI" sz="2400" dirty="0" smtClean="0">
                <a:solidFill>
                  <a:schemeClr val="tx1"/>
                </a:solidFill>
              </a:rPr>
              <a:t>, vaan niiden selvittely on tutkimus-organisaation omalla vastuulla. 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endParaRPr lang="fi-FI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2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1628"/>
            <a:ext cx="8229600" cy="105262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MUITA VASTUUTTOMIA MENETTELYJÄ 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809" y="1711842"/>
            <a:ext cx="8357192" cy="3880883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fi-FI" sz="2400" b="1" dirty="0" smtClean="0">
                <a:solidFill>
                  <a:schemeClr val="tx1"/>
                </a:solidFill>
              </a:rPr>
              <a:t>Esimerkkeinä ns. harmaasta alueesta voidaan mainita: </a:t>
            </a:r>
          </a:p>
          <a:p>
            <a:pPr>
              <a:defRPr/>
            </a:pPr>
            <a:r>
              <a:rPr lang="fi-FI" sz="2400" dirty="0" err="1" smtClean="0">
                <a:solidFill>
                  <a:schemeClr val="tx1"/>
                </a:solidFill>
              </a:rPr>
              <a:t>tekijyyden</a:t>
            </a:r>
            <a:r>
              <a:rPr lang="fi-FI" sz="2400" dirty="0" smtClean="0">
                <a:solidFill>
                  <a:schemeClr val="tx1"/>
                </a:solidFill>
              </a:rPr>
              <a:t> manipulointi esim. sisällyttämällä tutkimukseen osallistumattomia henkilöitä tekijäluetteloon tai ns. haamukirjoittajan tekemän työn hyväksyminen tutkijan omiin nimiin</a:t>
            </a:r>
          </a:p>
          <a:p>
            <a:pPr>
              <a:defRPr/>
            </a:pPr>
            <a:r>
              <a:rPr lang="fi-FI" sz="2400" dirty="0" smtClean="0">
                <a:solidFill>
                  <a:schemeClr val="tx1"/>
                </a:solidFill>
              </a:rPr>
              <a:t>omien tieteellisten ansioiden paisuttelu esim.  ansioluettelossa tai sen käännösversioissa, julkaisuluettelossa tai omilla verkkosivuilla</a:t>
            </a:r>
          </a:p>
          <a:p>
            <a:pPr>
              <a:defRPr/>
            </a:pPr>
            <a:r>
              <a:rPr lang="fi-FI" sz="2400" dirty="0" smtClean="0">
                <a:solidFill>
                  <a:schemeClr val="tx1"/>
                </a:solidFill>
              </a:rPr>
              <a:t>tutkimusviittausten määrän keinotekoinen lisääminen esim. tutkimuksen lähdeluetteloa paisuttelemalla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endParaRPr lang="fi-FI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2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1629"/>
            <a:ext cx="8229600" cy="88250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MUITA VASTUUTTOMIA MENETTELYJÄ 2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809" y="1711842"/>
            <a:ext cx="8133907" cy="3997842"/>
          </a:xfrm>
        </p:spPr>
        <p:txBody>
          <a:bodyPr>
            <a:noAutofit/>
          </a:bodyPr>
          <a:lstStyle/>
          <a:p>
            <a:r>
              <a:rPr lang="fi-FI" sz="2400" dirty="0" smtClean="0">
                <a:solidFill>
                  <a:schemeClr val="tx1"/>
                </a:solidFill>
              </a:rPr>
              <a:t>toisen tutkijan työn viivyttäminen esim. </a:t>
            </a:r>
            <a:r>
              <a:rPr lang="fi-FI" sz="2400" dirty="0" err="1" smtClean="0">
                <a:solidFill>
                  <a:schemeClr val="tx1"/>
                </a:solidFill>
              </a:rPr>
              <a:t>referee-toiminnan</a:t>
            </a:r>
            <a:r>
              <a:rPr lang="fi-FI" sz="2400" dirty="0" smtClean="0">
                <a:solidFill>
                  <a:schemeClr val="tx1"/>
                </a:solidFill>
              </a:rPr>
              <a:t> avulla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perätön ja ilkivaltainen ilmianto </a:t>
            </a:r>
            <a:r>
              <a:rPr lang="fi-FI" sz="2400" dirty="0" err="1" smtClean="0">
                <a:solidFill>
                  <a:schemeClr val="tx1"/>
                </a:solidFill>
              </a:rPr>
              <a:t>HTK-loukkauksesta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toisen tutkijan työn muu epäasiallinen </a:t>
            </a:r>
            <a:r>
              <a:rPr lang="fi-FI" sz="2400" dirty="0" err="1" smtClean="0">
                <a:solidFill>
                  <a:schemeClr val="tx1"/>
                </a:solidFill>
              </a:rPr>
              <a:t>vaikeutta-minen</a:t>
            </a:r>
            <a:endParaRPr lang="fi-FI" sz="2400" dirty="0" smtClean="0">
              <a:solidFill>
                <a:schemeClr val="tx1"/>
              </a:solidFill>
            </a:endParaRPr>
          </a:p>
          <a:p>
            <a:r>
              <a:rPr lang="fi-FI" sz="2400" dirty="0" smtClean="0">
                <a:solidFill>
                  <a:schemeClr val="tx1"/>
                </a:solidFill>
              </a:rPr>
              <a:t>yleisön harhauttaminen esittämällä julkisuudessa vääristeleviä tietoja omasta tutkimuksesta, sen tuloksista, tulosten tieteellisestä merkityksestä tai niiden sovellettavuudesta.</a:t>
            </a:r>
          </a:p>
          <a:p>
            <a:r>
              <a:rPr lang="fi-FI" sz="2400" dirty="0" smtClean="0">
                <a:solidFill>
                  <a:srgbClr val="FF0000"/>
                </a:solidFill>
              </a:rPr>
              <a:t>Lisää esimerkkejä tutkijoilta kaivataan </a:t>
            </a:r>
            <a:r>
              <a:rPr lang="fi-FI" sz="2400" dirty="0" err="1" smtClean="0">
                <a:solidFill>
                  <a:srgbClr val="FF0000"/>
                </a:solidFill>
              </a:rPr>
              <a:t>TENKin</a:t>
            </a:r>
            <a:r>
              <a:rPr lang="fi-FI" sz="2400" dirty="0" smtClean="0">
                <a:solidFill>
                  <a:srgbClr val="FF0000"/>
                </a:solidFill>
              </a:rPr>
              <a:t> tietoon! 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endParaRPr lang="fi-FI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2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4279"/>
            <a:ext cx="8229600" cy="139286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TUTKIMUSEETTISTEN ONGELMIEN SYNTYMEKANISMIT – MIKSI?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809" y="2137144"/>
            <a:ext cx="7899991" cy="3572540"/>
          </a:xfrm>
        </p:spPr>
        <p:txBody>
          <a:bodyPr>
            <a:noAutofit/>
          </a:bodyPr>
          <a:lstStyle/>
          <a:p>
            <a:r>
              <a:rPr lang="fi-FI" sz="2800" dirty="0" smtClean="0">
                <a:solidFill>
                  <a:schemeClr val="tx1"/>
                </a:solidFill>
              </a:rPr>
              <a:t>Resurssipula – tutkijoiden kilpailuttaminen keskenään</a:t>
            </a:r>
          </a:p>
          <a:p>
            <a:r>
              <a:rPr lang="fi-FI" sz="2800" dirty="0" smtClean="0">
                <a:solidFill>
                  <a:schemeClr val="tx1"/>
                </a:solidFill>
              </a:rPr>
              <a:t>Yhteistyö yritysten kanssa – roolien ja pelisääntöjen sekoittuminen</a:t>
            </a:r>
          </a:p>
          <a:p>
            <a:r>
              <a:rPr lang="fi-FI" sz="2800" dirty="0" smtClean="0">
                <a:solidFill>
                  <a:schemeClr val="tx1"/>
                </a:solidFill>
              </a:rPr>
              <a:t>Puutteellinen johtamiskoulutus</a:t>
            </a:r>
          </a:p>
          <a:p>
            <a:r>
              <a:rPr lang="fi-FI" sz="2800" dirty="0" smtClean="0">
                <a:solidFill>
                  <a:schemeClr val="tx1"/>
                </a:solidFill>
              </a:rPr>
              <a:t>Haasteena kansainvälisyys; kulttuurierot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endParaRPr lang="fi-FI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2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995"/>
            <a:ext cx="8229600" cy="119084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ENNALTAEHKÄISY 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809" y="1711842"/>
            <a:ext cx="7899991" cy="431681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fi-FI" sz="2800" dirty="0" smtClean="0">
                <a:solidFill>
                  <a:schemeClr val="tx1"/>
                </a:solidFill>
              </a:rPr>
              <a:t>Hyvien opiskelu- ja tiedonhankinta-tapojen opettelu alkaa jo koulussa</a:t>
            </a:r>
            <a:br>
              <a:rPr lang="fi-FI" sz="2800" dirty="0" smtClean="0">
                <a:solidFill>
                  <a:schemeClr val="tx1"/>
                </a:solidFill>
              </a:rPr>
            </a:br>
            <a:endParaRPr lang="fi-FI" sz="2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fi-FI" sz="2800" dirty="0" smtClean="0">
                <a:solidFill>
                  <a:schemeClr val="tx1"/>
                </a:solidFill>
              </a:rPr>
              <a:t>Hyvä tieteellinen käytäntö opitaan opiskeluaikana sekä esimerkkejä seuraamalla että erityisten kurssien, keskustelutilaisuuksien ym. kautta</a:t>
            </a:r>
          </a:p>
          <a:p>
            <a:pPr>
              <a:lnSpc>
                <a:spcPct val="80000"/>
              </a:lnSpc>
              <a:buNone/>
              <a:defRPr/>
            </a:pPr>
            <a:endParaRPr lang="fi-FI" sz="2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fi-FI" sz="2800" dirty="0" smtClean="0">
                <a:solidFill>
                  <a:schemeClr val="tx1"/>
                </a:solidFill>
              </a:rPr>
              <a:t>Tutkimusetiikka tutkijakoulutuksen painopistealueeksi</a:t>
            </a:r>
          </a:p>
          <a:p>
            <a:pPr>
              <a:lnSpc>
                <a:spcPct val="80000"/>
              </a:lnSpc>
              <a:defRPr/>
            </a:pPr>
            <a:endParaRPr lang="en-US" dirty="0" smtClean="0">
              <a:latin typeface="Century Gothic" pitchFamily="34" charset="0"/>
            </a:endParaRPr>
          </a:p>
          <a:p>
            <a:endParaRPr lang="fi-FI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90000"/>
              </a:lnSpc>
              <a:buNone/>
              <a:defRPr/>
            </a:pPr>
            <a:endParaRPr lang="fi-FI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2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4791"/>
            <a:ext cx="8229600" cy="82934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ENNALTAEHKÄISY 2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809" y="1733107"/>
            <a:ext cx="7899991" cy="397657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fi-FI" sz="2800" dirty="0" smtClean="0">
                <a:solidFill>
                  <a:schemeClr val="tx1"/>
                </a:solidFill>
              </a:rPr>
              <a:t>Tutkijoiden keskinäinen kunnioitus on tärkeää, vaikka aina ei tarvitse olla samaa mieltä</a:t>
            </a:r>
          </a:p>
          <a:p>
            <a:pPr>
              <a:lnSpc>
                <a:spcPct val="80000"/>
              </a:lnSpc>
              <a:buNone/>
              <a:defRPr/>
            </a:pPr>
            <a:endParaRPr lang="fi-FI" sz="2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fi-FI" sz="2800" dirty="0" smtClean="0">
                <a:solidFill>
                  <a:schemeClr val="tx1"/>
                </a:solidFill>
              </a:rPr>
              <a:t>Tutkimusryhmissä asioiden kirjallinen sopiminen etukäteen vähentää väärinkäsityksiä </a:t>
            </a:r>
          </a:p>
          <a:p>
            <a:pPr>
              <a:lnSpc>
                <a:spcPct val="80000"/>
              </a:lnSpc>
              <a:buNone/>
              <a:defRPr/>
            </a:pPr>
            <a:endParaRPr lang="fi-FI" sz="2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fi-FI" sz="2800" dirty="0" smtClean="0">
                <a:solidFill>
                  <a:schemeClr val="tx1"/>
                </a:solidFill>
              </a:rPr>
              <a:t>Positiivinen työilmapiiri vähentää myös vilppiepäilyjä ja -syytöksiä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fi-FI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90000"/>
              </a:lnSpc>
              <a:buNone/>
              <a:defRPr/>
            </a:pPr>
            <a:endParaRPr lang="fi-FI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2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995"/>
            <a:ext cx="8229600" cy="8080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MENETTELYOHJEET 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809" y="1594883"/>
            <a:ext cx="7899991" cy="411480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2800" dirty="0" smtClean="0">
                <a:solidFill>
                  <a:schemeClr val="tx1"/>
                </a:solidFill>
              </a:rPr>
              <a:t>Vilppiepäily käsitellään aina ensisijaisesti siinä tutkimuslaitoksessa, jossa epäilty toimii</a:t>
            </a:r>
          </a:p>
          <a:p>
            <a:pPr>
              <a:lnSpc>
                <a:spcPct val="90000"/>
              </a:lnSpc>
            </a:pPr>
            <a:endParaRPr lang="fi-FI" sz="2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2800" dirty="0" smtClean="0">
                <a:solidFill>
                  <a:schemeClr val="tx1"/>
                </a:solidFill>
              </a:rPr>
              <a:t>Menettelyssä on keskeistä:</a:t>
            </a:r>
          </a:p>
          <a:p>
            <a:pPr lvl="1">
              <a:lnSpc>
                <a:spcPct val="90000"/>
              </a:lnSpc>
            </a:pPr>
            <a:r>
              <a:rPr lang="fi-FI" dirty="0" smtClean="0"/>
              <a:t>puolueettomuus ja oikeudenmukaisuus</a:t>
            </a:r>
          </a:p>
          <a:p>
            <a:pPr lvl="1">
              <a:lnSpc>
                <a:spcPct val="90000"/>
              </a:lnSpc>
            </a:pPr>
            <a:r>
              <a:rPr lang="fi-FI" dirty="0" smtClean="0"/>
              <a:t>osapuolten kuuleminen</a:t>
            </a:r>
          </a:p>
          <a:p>
            <a:pPr lvl="1">
              <a:lnSpc>
                <a:spcPct val="90000"/>
              </a:lnSpc>
            </a:pPr>
            <a:r>
              <a:rPr lang="fi-FI" dirty="0" smtClean="0"/>
              <a:t>käsittelyn nopeus</a:t>
            </a:r>
          </a:p>
          <a:p>
            <a:pPr>
              <a:lnSpc>
                <a:spcPct val="80000"/>
              </a:lnSpc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endParaRPr lang="fi-FI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90000"/>
              </a:lnSpc>
              <a:buNone/>
              <a:defRPr/>
            </a:pPr>
            <a:endParaRPr lang="fi-FI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2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995"/>
            <a:ext cx="8229600" cy="8080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MENETTELYOHJEET 2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810" y="1594883"/>
            <a:ext cx="7899990" cy="4114801"/>
          </a:xfrm>
        </p:spPr>
        <p:txBody>
          <a:bodyPr>
            <a:noAutofit/>
          </a:bodyPr>
          <a:lstStyle/>
          <a:p>
            <a:pPr marL="609600" indent="-60960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	</a:t>
            </a:r>
            <a:r>
              <a:rPr lang="fi-FI" sz="2800" dirty="0" err="1" smtClean="0">
                <a:solidFill>
                  <a:schemeClr val="tx1"/>
                </a:solidFill>
              </a:rPr>
              <a:t>TENKin</a:t>
            </a:r>
            <a:r>
              <a:rPr lang="fi-FI" sz="2800" dirty="0" smtClean="0">
                <a:solidFill>
                  <a:schemeClr val="tx1"/>
                </a:solidFill>
              </a:rPr>
              <a:t> ohjeistama menettely on kolmivaiheinen:</a:t>
            </a:r>
          </a:p>
          <a:p>
            <a:pPr marL="2209800" lvl="4" indent="-381000">
              <a:buFontTx/>
              <a:buAutoNum type="arabicPeriod"/>
            </a:pPr>
            <a:r>
              <a:rPr lang="fi-FI" sz="2800" dirty="0" smtClean="0"/>
              <a:t>kirjallinen ilmoitus</a:t>
            </a:r>
          </a:p>
          <a:p>
            <a:pPr marL="2209800" lvl="4" indent="-381000">
              <a:buFontTx/>
              <a:buAutoNum type="arabicPeriod"/>
            </a:pPr>
            <a:r>
              <a:rPr lang="fi-FI" sz="2800" dirty="0" smtClean="0"/>
              <a:t>esiselvitys</a:t>
            </a:r>
          </a:p>
          <a:p>
            <a:pPr marL="2209800" lvl="4" indent="-381000">
              <a:buFontTx/>
              <a:buAutoNum type="arabicPeriod"/>
            </a:pPr>
            <a:r>
              <a:rPr lang="fi-FI" sz="2800" dirty="0" smtClean="0"/>
              <a:t>varsinainen tutkinta</a:t>
            </a:r>
          </a:p>
          <a:p>
            <a:pPr marL="2209800" lvl="4" indent="-381000">
              <a:buNone/>
            </a:pPr>
            <a:endParaRPr lang="fi-FI" sz="1400" dirty="0" smtClean="0"/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fi-FI" sz="2800" dirty="0" smtClean="0">
                <a:solidFill>
                  <a:schemeClr val="tx1"/>
                </a:solidFill>
              </a:rPr>
              <a:t>	Jos epäilty tai epäilyn esittäjä on tyytymätön menettelyyn tai sen tulokseen, hän voi pyytää asiassa lausuntoa </a:t>
            </a:r>
            <a:r>
              <a:rPr lang="fi-FI" sz="2800" dirty="0" err="1" smtClean="0">
                <a:solidFill>
                  <a:schemeClr val="tx1"/>
                </a:solidFill>
              </a:rPr>
              <a:t>TENKiltä</a:t>
            </a:r>
            <a:r>
              <a:rPr lang="fi-FI" sz="2800" dirty="0" smtClean="0">
                <a:solidFill>
                  <a:schemeClr val="tx1"/>
                </a:solidFill>
              </a:rPr>
              <a:t>.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endParaRPr lang="fi-FI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2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HTK-TUTKINTAPROSESSI</a:t>
            </a:r>
            <a:endParaRPr lang="fi-FI" sz="4000" dirty="0"/>
          </a:p>
        </p:txBody>
      </p:sp>
      <p:pic>
        <p:nvPicPr>
          <p:cNvPr id="1026" name="Picture 2" descr="\\192.168.21.106\tenk\HTK_ohje_2012\Kuvat_su\fi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1616" y="1417638"/>
            <a:ext cx="6140768" cy="4568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1037"/>
            <a:ext cx="8229600" cy="1094599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TENKin</a:t>
            </a:r>
            <a:r>
              <a:rPr lang="en-US" sz="3200" dirty="0" smtClean="0"/>
              <a:t> KOKOONPANO </a:t>
            </a:r>
            <a:br>
              <a:rPr lang="en-US" sz="3200" dirty="0" smtClean="0"/>
            </a:br>
            <a:r>
              <a:rPr lang="en-US" sz="3200" dirty="0" smtClean="0"/>
              <a:t>2013 – 2016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9667"/>
            <a:ext cx="8229600" cy="3996266"/>
          </a:xfrm>
        </p:spPr>
        <p:txBody>
          <a:bodyPr>
            <a:normAutofit fontScale="85000" lnSpcReduction="10000"/>
          </a:bodyPr>
          <a:lstStyle/>
          <a:p>
            <a:r>
              <a:rPr lang="fi-FI" sz="2400" b="1" dirty="0" smtClean="0">
                <a:solidFill>
                  <a:schemeClr val="tx1"/>
                </a:solidFill>
              </a:rPr>
              <a:t>Puheenjohtaja</a:t>
            </a:r>
            <a:r>
              <a:rPr lang="fi-FI" sz="2400" dirty="0" smtClean="0">
                <a:solidFill>
                  <a:schemeClr val="tx1"/>
                </a:solidFill>
              </a:rPr>
              <a:t>: Kansleri </a:t>
            </a:r>
            <a:r>
              <a:rPr lang="fi-FI" sz="2400" b="1" dirty="0" smtClean="0">
                <a:solidFill>
                  <a:schemeClr val="tx1"/>
                </a:solidFill>
              </a:rPr>
              <a:t>Krista </a:t>
            </a:r>
            <a:r>
              <a:rPr lang="fi-FI" sz="2400" b="1" dirty="0" err="1" smtClean="0">
                <a:solidFill>
                  <a:schemeClr val="tx1"/>
                </a:solidFill>
              </a:rPr>
              <a:t>Varantola</a:t>
            </a:r>
            <a:r>
              <a:rPr lang="fi-FI" sz="2400" dirty="0" smtClean="0">
                <a:solidFill>
                  <a:schemeClr val="tx1"/>
                </a:solidFill>
              </a:rPr>
              <a:t>, Tampereen yliopisto</a:t>
            </a:r>
          </a:p>
          <a:p>
            <a:r>
              <a:rPr lang="fi-FI" sz="2400" b="1" dirty="0" smtClean="0">
                <a:solidFill>
                  <a:schemeClr val="tx1"/>
                </a:solidFill>
              </a:rPr>
              <a:t>Varapuheenjohtaja</a:t>
            </a:r>
            <a:r>
              <a:rPr lang="fi-FI" sz="2400" dirty="0" smtClean="0">
                <a:solidFill>
                  <a:schemeClr val="tx1"/>
                </a:solidFill>
              </a:rPr>
              <a:t>: Professori </a:t>
            </a:r>
            <a:r>
              <a:rPr lang="fi-FI" sz="2400" b="1" dirty="0" smtClean="0">
                <a:solidFill>
                  <a:schemeClr val="tx1"/>
                </a:solidFill>
              </a:rPr>
              <a:t>Markku Helin</a:t>
            </a:r>
            <a:r>
              <a:rPr lang="fi-FI" sz="2400" dirty="0" smtClean="0">
                <a:solidFill>
                  <a:schemeClr val="tx1"/>
                </a:solidFill>
              </a:rPr>
              <a:t>, Turun yliopisto</a:t>
            </a:r>
          </a:p>
          <a:p>
            <a:r>
              <a:rPr lang="fi-FI" sz="2400" b="1" dirty="0" smtClean="0">
                <a:solidFill>
                  <a:schemeClr val="tx1"/>
                </a:solidFill>
              </a:rPr>
              <a:t>Jäsenet</a:t>
            </a:r>
            <a:r>
              <a:rPr lang="fi-FI" sz="2400" dirty="0" smtClean="0">
                <a:solidFill>
                  <a:schemeClr val="tx1"/>
                </a:solidFill>
              </a:rPr>
              <a:t>:	Yksikön johtaja </a:t>
            </a:r>
            <a:r>
              <a:rPr lang="fi-FI" sz="2400" b="1" dirty="0" smtClean="0">
                <a:solidFill>
                  <a:schemeClr val="tx1"/>
                </a:solidFill>
              </a:rPr>
              <a:t>Arja Kallio</a:t>
            </a:r>
            <a:r>
              <a:rPr lang="fi-FI" sz="2400" dirty="0" smtClean="0">
                <a:solidFill>
                  <a:schemeClr val="tx1"/>
                </a:solidFill>
              </a:rPr>
              <a:t>, Suomen Akatemia                          			Yliopettaja </a:t>
            </a:r>
            <a:r>
              <a:rPr lang="fi-FI" sz="2400" b="1" dirty="0" smtClean="0">
                <a:solidFill>
                  <a:schemeClr val="tx1"/>
                </a:solidFill>
              </a:rPr>
              <a:t>Jyrki Kettunen</a:t>
            </a:r>
            <a:r>
              <a:rPr lang="fi-FI" sz="2400" dirty="0" smtClean="0">
                <a:solidFill>
                  <a:schemeClr val="tx1"/>
                </a:solidFill>
              </a:rPr>
              <a:t>, </a:t>
            </a:r>
            <a:r>
              <a:rPr lang="fi-FI" sz="2400" dirty="0" err="1" smtClean="0">
                <a:solidFill>
                  <a:schemeClr val="tx1"/>
                </a:solidFill>
              </a:rPr>
              <a:t>Arcada</a:t>
            </a:r>
            <a:r>
              <a:rPr lang="fi-FI" sz="2400" dirty="0" smtClean="0">
                <a:solidFill>
                  <a:schemeClr val="tx1"/>
                </a:solidFill>
              </a:rPr>
              <a:t/>
            </a:r>
            <a:br>
              <a:rPr lang="fi-FI" sz="2400" dirty="0" smtClean="0">
                <a:solidFill>
                  <a:schemeClr val="tx1"/>
                </a:solidFill>
              </a:rPr>
            </a:br>
            <a:r>
              <a:rPr lang="fi-FI" sz="2400" dirty="0" smtClean="0">
                <a:solidFill>
                  <a:schemeClr val="tx1"/>
                </a:solidFill>
              </a:rPr>
              <a:t>		      	Yliopistonlehtori </a:t>
            </a:r>
            <a:r>
              <a:rPr lang="fi-FI" sz="2400" b="1" dirty="0" smtClean="0">
                <a:solidFill>
                  <a:schemeClr val="tx1"/>
                </a:solidFill>
              </a:rPr>
              <a:t>Pekka Louhiala</a:t>
            </a:r>
            <a:r>
              <a:rPr lang="fi-FI" sz="2400" dirty="0" smtClean="0">
                <a:solidFill>
                  <a:schemeClr val="tx1"/>
                </a:solidFill>
              </a:rPr>
              <a:t>, Helsingin yliopisto 				Tutkimusjohtaja </a:t>
            </a:r>
            <a:r>
              <a:rPr lang="fi-FI" sz="2400" b="1" dirty="0" smtClean="0">
                <a:solidFill>
                  <a:schemeClr val="tx1"/>
                </a:solidFill>
              </a:rPr>
              <a:t>Per </a:t>
            </a:r>
            <a:r>
              <a:rPr lang="fi-FI" sz="2400" b="1" dirty="0" err="1" smtClean="0">
                <a:solidFill>
                  <a:schemeClr val="tx1"/>
                </a:solidFill>
              </a:rPr>
              <a:t>Mickwitz</a:t>
            </a:r>
            <a:r>
              <a:rPr lang="fi-FI" sz="2400" dirty="0" smtClean="0">
                <a:solidFill>
                  <a:schemeClr val="tx1"/>
                </a:solidFill>
              </a:rPr>
              <a:t>, Suomen ympäristökeskus 			Professori </a:t>
            </a:r>
            <a:r>
              <a:rPr lang="fi-FI" sz="2400" b="1" dirty="0" smtClean="0">
                <a:solidFill>
                  <a:schemeClr val="tx1"/>
                </a:solidFill>
              </a:rPr>
              <a:t>Kirsi Saarikangas</a:t>
            </a:r>
            <a:r>
              <a:rPr lang="fi-FI" sz="2400" dirty="0" smtClean="0">
                <a:solidFill>
                  <a:schemeClr val="tx1"/>
                </a:solidFill>
              </a:rPr>
              <a:t>, Helsingin yliopisto 					Professori </a:t>
            </a:r>
            <a:r>
              <a:rPr lang="fi-FI" sz="2400" b="1" dirty="0" smtClean="0">
                <a:solidFill>
                  <a:schemeClr val="tx1"/>
                </a:solidFill>
              </a:rPr>
              <a:t>Ari Salminen</a:t>
            </a:r>
            <a:r>
              <a:rPr lang="fi-FI" sz="2400" dirty="0" smtClean="0">
                <a:solidFill>
                  <a:schemeClr val="tx1"/>
                </a:solidFill>
              </a:rPr>
              <a:t>, Vaasan yliopisto</a:t>
            </a:r>
            <a:br>
              <a:rPr lang="fi-FI" sz="2400" dirty="0" smtClean="0">
                <a:solidFill>
                  <a:schemeClr val="tx1"/>
                </a:solidFill>
              </a:rPr>
            </a:br>
            <a:r>
              <a:rPr lang="fi-FI" sz="2400" dirty="0" smtClean="0">
                <a:solidFill>
                  <a:schemeClr val="tx1"/>
                </a:solidFill>
              </a:rPr>
              <a:t>			Lakiasiainjohtaja </a:t>
            </a:r>
            <a:r>
              <a:rPr lang="fi-FI" sz="2400" b="1" dirty="0" smtClean="0">
                <a:solidFill>
                  <a:schemeClr val="tx1"/>
                </a:solidFill>
              </a:rPr>
              <a:t>Ari Suomela</a:t>
            </a:r>
            <a:r>
              <a:rPr lang="fi-FI" sz="2400" dirty="0" smtClean="0">
                <a:solidFill>
                  <a:schemeClr val="tx1"/>
                </a:solidFill>
              </a:rPr>
              <a:t>, Tekes</a:t>
            </a:r>
            <a:br>
              <a:rPr lang="fi-FI" sz="2400" dirty="0" smtClean="0">
                <a:solidFill>
                  <a:schemeClr val="tx1"/>
                </a:solidFill>
              </a:rPr>
            </a:br>
            <a:r>
              <a:rPr lang="fi-FI" sz="2400" dirty="0" smtClean="0">
                <a:solidFill>
                  <a:schemeClr val="tx1"/>
                </a:solidFill>
              </a:rPr>
              <a:t>			Professori </a:t>
            </a:r>
            <a:r>
              <a:rPr lang="fi-FI" sz="2400" b="1" dirty="0" smtClean="0">
                <a:solidFill>
                  <a:schemeClr val="tx1"/>
                </a:solidFill>
              </a:rPr>
              <a:t>Pirkko Walden</a:t>
            </a:r>
            <a:r>
              <a:rPr lang="fi-FI" sz="2400" dirty="0" smtClean="0">
                <a:solidFill>
                  <a:schemeClr val="tx1"/>
                </a:solidFill>
              </a:rPr>
              <a:t>, Åbo Akademi  </a:t>
            </a:r>
            <a:br>
              <a:rPr lang="fi-FI" sz="2400" dirty="0" smtClean="0">
                <a:solidFill>
                  <a:schemeClr val="tx1"/>
                </a:solidFill>
              </a:rPr>
            </a:br>
            <a:r>
              <a:rPr lang="fi-FI" sz="2400" dirty="0" smtClean="0">
                <a:solidFill>
                  <a:schemeClr val="tx1"/>
                </a:solidFill>
              </a:rPr>
              <a:t>    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b="1" dirty="0" smtClean="0">
                <a:solidFill>
                  <a:schemeClr val="tx1"/>
                </a:solidFill>
              </a:rPr>
              <a:t>Pääsihteeri</a:t>
            </a:r>
            <a:r>
              <a:rPr lang="fi-FI" sz="2400" dirty="0" smtClean="0">
                <a:solidFill>
                  <a:schemeClr val="tx1"/>
                </a:solidFill>
              </a:rPr>
              <a:t>: Dos. </a:t>
            </a:r>
            <a:r>
              <a:rPr lang="fi-FI" sz="2400" b="1" dirty="0" smtClean="0">
                <a:solidFill>
                  <a:schemeClr val="tx1"/>
                </a:solidFill>
              </a:rPr>
              <a:t>Sanna Kaisa Spoof</a:t>
            </a:r>
            <a:r>
              <a:rPr lang="fi-FI" sz="2400" dirty="0" smtClean="0">
                <a:solidFill>
                  <a:schemeClr val="tx1"/>
                </a:solidFill>
              </a:rPr>
              <a:t>, TENK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33911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err="1" smtClean="0"/>
              <a:t>TENKin</a:t>
            </a:r>
            <a:r>
              <a:rPr lang="fi-FI" sz="4000" dirty="0" smtClean="0"/>
              <a:t> LAUSUNTOPROSESSI</a:t>
            </a:r>
            <a:endParaRPr lang="fi-FI" sz="4000" dirty="0"/>
          </a:p>
        </p:txBody>
      </p:sp>
      <p:pic>
        <p:nvPicPr>
          <p:cNvPr id="1026" name="Picture 2" descr="\\192.168.21.106\tenk\HTK_ohje_2012\Kuvat_su\fi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29846"/>
            <a:ext cx="8229600" cy="3526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 smtClean="0"/>
              <a:t>HTK-TUTKINTAPALAPELIN</a:t>
            </a:r>
            <a:br>
              <a:rPr lang="fi-FI" sz="3200" dirty="0" smtClean="0"/>
            </a:br>
            <a:r>
              <a:rPr lang="fi-FI" sz="3200" dirty="0" smtClean="0"/>
              <a:t> PAKOLLISET OSAT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7442" y="1600200"/>
            <a:ext cx="7889358" cy="4385733"/>
          </a:xfrm>
        </p:spPr>
        <p:txBody>
          <a:bodyPr>
            <a:normAutofit/>
          </a:bodyPr>
          <a:lstStyle/>
          <a:p>
            <a:r>
              <a:rPr lang="fi-FI" sz="2400" dirty="0" smtClean="0">
                <a:solidFill>
                  <a:schemeClr val="tx1"/>
                </a:solidFill>
              </a:rPr>
              <a:t>epäilty henkilö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epäilyn esittäjä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teko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teon kohteena oleva tutkimus (keskeneräinen, loppuun saatettu tai julkaistu)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julkaisukanava tai asiayhteys, jossa vilppiepäily tullut julki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tutkinnan suorittava organisaatio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TENK</a:t>
            </a:r>
          </a:p>
          <a:p>
            <a:endParaRPr lang="fi-FI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46566"/>
            <a:ext cx="8229600" cy="1148318"/>
          </a:xfrm>
        </p:spPr>
        <p:txBody>
          <a:bodyPr>
            <a:noAutofit/>
          </a:bodyPr>
          <a:lstStyle/>
          <a:p>
            <a:r>
              <a:rPr lang="fi-FI" sz="3200" dirty="0" smtClean="0"/>
              <a:t>HTK-TUTKINTAAN LIITTYVÄT</a:t>
            </a:r>
            <a:br>
              <a:rPr lang="fi-FI" sz="3200" dirty="0" smtClean="0"/>
            </a:br>
            <a:r>
              <a:rPr lang="fi-FI" sz="3200" dirty="0" smtClean="0"/>
              <a:t> HENKILÖT 1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796902"/>
            <a:ext cx="8229600" cy="418903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fi-FI" dirty="0" smtClean="0">
                <a:solidFill>
                  <a:schemeClr val="tx1"/>
                </a:solidFill>
              </a:rPr>
              <a:t>loukkauksesta epäilty henkilö tai henkilöt, </a:t>
            </a:r>
          </a:p>
          <a:p>
            <a:pPr lvl="0"/>
            <a:r>
              <a:rPr lang="fi-FI" dirty="0" smtClean="0">
                <a:solidFill>
                  <a:schemeClr val="tx1"/>
                </a:solidFill>
              </a:rPr>
              <a:t>epäilyn esittäjä eli henkilö joka tekee tutkintapyynnön</a:t>
            </a:r>
          </a:p>
          <a:p>
            <a:pPr lvl="0"/>
            <a:r>
              <a:rPr lang="fi-FI" dirty="0" smtClean="0">
                <a:solidFill>
                  <a:schemeClr val="tx1"/>
                </a:solidFill>
              </a:rPr>
              <a:t>loukkauksen kohteeksi joutunut tutkija, joka voi olla epäilyn esittäjä </a:t>
            </a:r>
          </a:p>
          <a:p>
            <a:pPr lvl="0"/>
            <a:r>
              <a:rPr lang="fi-FI" dirty="0" smtClean="0">
                <a:solidFill>
                  <a:schemeClr val="tx1"/>
                </a:solidFill>
              </a:rPr>
              <a:t>loukkausilmoituksen vastaanottaja tai välittäjä</a:t>
            </a:r>
          </a:p>
          <a:p>
            <a:pPr lvl="0"/>
            <a:r>
              <a:rPr lang="fi-FI" dirty="0" smtClean="0">
                <a:solidFill>
                  <a:schemeClr val="tx1"/>
                </a:solidFill>
              </a:rPr>
              <a:t>tutkinnasta vastaavan tutkimusorganisaation johtaja kuten yliopiston rehtori, joka tekee asiaan liittyvät päätökset ja vastaa tutkintaprosessin kulusta</a:t>
            </a:r>
          </a:p>
          <a:p>
            <a:pPr lvl="0"/>
            <a:r>
              <a:rPr lang="fi-FI" dirty="0" smtClean="0">
                <a:solidFill>
                  <a:schemeClr val="tx1"/>
                </a:solidFill>
              </a:rPr>
              <a:t>virkamies, esim. yliopiston lakimies, joka valmistelee asian 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89098"/>
            <a:ext cx="8229600" cy="1105786"/>
          </a:xfrm>
        </p:spPr>
        <p:txBody>
          <a:bodyPr>
            <a:noAutofit/>
          </a:bodyPr>
          <a:lstStyle/>
          <a:p>
            <a:r>
              <a:rPr lang="fi-FI" sz="3200" dirty="0" smtClean="0"/>
              <a:t>HTK-TUTKINTAAN LIITTYVÄT </a:t>
            </a:r>
            <a:br>
              <a:rPr lang="fi-FI" sz="3200" dirty="0" smtClean="0"/>
            </a:br>
            <a:r>
              <a:rPr lang="fi-FI" sz="3200" dirty="0" smtClean="0"/>
              <a:t>HENKILÖT 2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733107"/>
            <a:ext cx="8229600" cy="425282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fi-FI" sz="2800" dirty="0" err="1" smtClean="0">
                <a:solidFill>
                  <a:schemeClr val="tx1"/>
                </a:solidFill>
              </a:rPr>
              <a:t>HTK-prosessiin</a:t>
            </a:r>
            <a:r>
              <a:rPr lang="fi-FI" sz="2800" dirty="0" smtClean="0">
                <a:solidFill>
                  <a:schemeClr val="tx1"/>
                </a:solidFill>
              </a:rPr>
              <a:t> liittyvän esiselvityksen tekijä</a:t>
            </a:r>
          </a:p>
          <a:p>
            <a:pPr lvl="0"/>
            <a:r>
              <a:rPr lang="fi-FI" sz="2800" dirty="0" smtClean="0">
                <a:solidFill>
                  <a:schemeClr val="tx1"/>
                </a:solidFill>
              </a:rPr>
              <a:t>mahdollisesti organisaation eettinen toimikunta </a:t>
            </a:r>
          </a:p>
          <a:p>
            <a:pPr lvl="0"/>
            <a:r>
              <a:rPr lang="fi-FI" sz="2800" dirty="0" smtClean="0">
                <a:solidFill>
                  <a:schemeClr val="tx1"/>
                </a:solidFill>
              </a:rPr>
              <a:t>tutkintaryhmä eli varsinaisen tutkinnan suorittavat henkilöt, joista ainakin yksi </a:t>
            </a:r>
            <a:r>
              <a:rPr lang="fi-FI" sz="2800" dirty="0" err="1" smtClean="0">
                <a:solidFill>
                  <a:schemeClr val="tx1"/>
                </a:solidFill>
              </a:rPr>
              <a:t>k.o</a:t>
            </a:r>
            <a:r>
              <a:rPr lang="fi-FI" sz="2800" dirty="0" smtClean="0">
                <a:solidFill>
                  <a:schemeClr val="tx1"/>
                </a:solidFill>
              </a:rPr>
              <a:t>. organisaation ulkopuolelta </a:t>
            </a:r>
          </a:p>
          <a:p>
            <a:pPr lvl="0"/>
            <a:r>
              <a:rPr lang="fi-FI" sz="2800" dirty="0" smtClean="0">
                <a:solidFill>
                  <a:schemeClr val="tx1"/>
                </a:solidFill>
              </a:rPr>
              <a:t>mahdolliset muut asiantuntijat  </a:t>
            </a:r>
          </a:p>
          <a:p>
            <a:pPr lvl="0"/>
            <a:r>
              <a:rPr lang="fi-FI" sz="2800" dirty="0" smtClean="0">
                <a:solidFill>
                  <a:schemeClr val="tx1"/>
                </a:solidFill>
              </a:rPr>
              <a:t>muut asianosaiset </a:t>
            </a:r>
          </a:p>
          <a:p>
            <a:pPr lvl="0"/>
            <a:r>
              <a:rPr lang="fi-FI" sz="2800" dirty="0" smtClean="0">
                <a:solidFill>
                  <a:schemeClr val="tx1"/>
                </a:solidFill>
              </a:rPr>
              <a:t>TENK, jota organisaatio informoi tutkinnasta</a:t>
            </a:r>
          </a:p>
          <a:p>
            <a:r>
              <a:rPr lang="fi-FI" sz="2800" dirty="0" smtClean="0">
                <a:solidFill>
                  <a:schemeClr val="tx1"/>
                </a:solidFill>
              </a:rPr>
              <a:t>mahdollisista seuraamuksista kuten rangaistuksesta päättävä elin</a:t>
            </a:r>
            <a:endParaRPr lang="fi-FI" sz="28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 smtClean="0"/>
              <a:t>HTK-LOUKKAUSTEN </a:t>
            </a:r>
            <a:br>
              <a:rPr lang="fi-FI" sz="3200" dirty="0" smtClean="0"/>
            </a:br>
            <a:r>
              <a:rPr lang="fi-FI" sz="3200" dirty="0" smtClean="0"/>
              <a:t>SEURAUKSET 1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754372"/>
            <a:ext cx="8229600" cy="4231561"/>
          </a:xfrm>
        </p:spPr>
        <p:txBody>
          <a:bodyPr>
            <a:normAutofit fontScale="77500" lnSpcReduction="20000"/>
          </a:bodyPr>
          <a:lstStyle/>
          <a:p>
            <a:pPr marL="609600" indent="-609600">
              <a:lnSpc>
                <a:spcPct val="90000"/>
              </a:lnSpc>
              <a:defRPr/>
            </a:pPr>
            <a:r>
              <a:rPr lang="fi-FI" sz="2600" dirty="0" smtClean="0">
                <a:solidFill>
                  <a:schemeClr val="tx1"/>
                </a:solidFill>
              </a:rPr>
              <a:t>Yleisimmin käytetyt sanktiot ovat: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fi-FI" sz="2600" dirty="0" smtClean="0"/>
              <a:t>Opinnäytetyön hyväksymättä jättäminen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fi-FI" sz="2600" dirty="0" smtClean="0"/>
              <a:t>Huomautus tai varoitus, rehtorin puhuttelu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fi-FI" sz="2600" dirty="0" smtClean="0"/>
              <a:t>Opinnäytetyön arvosanan alentaminen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fi-FI" sz="2600" dirty="0" smtClean="0"/>
              <a:t>Opiskelijan erottaminen määräajaksi</a:t>
            </a:r>
            <a:br>
              <a:rPr lang="fi-FI" sz="2600" dirty="0" smtClean="0"/>
            </a:br>
            <a:endParaRPr lang="fi-FI" sz="2600" dirty="0" smtClean="0"/>
          </a:p>
          <a:p>
            <a:pPr marL="609600" indent="-609600">
              <a:lnSpc>
                <a:spcPct val="90000"/>
              </a:lnSpc>
              <a:defRPr/>
            </a:pPr>
            <a:r>
              <a:rPr lang="fi-FI" sz="2600" dirty="0" smtClean="0">
                <a:solidFill>
                  <a:schemeClr val="tx1"/>
                </a:solidFill>
              </a:rPr>
              <a:t>Yksittäisissä tapauksissa myös: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fi-FI" sz="2600" dirty="0" smtClean="0"/>
              <a:t>Tutkijan aseman uudelleen järjestely (vastuullisen tutkijan vaihto)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fi-FI" sz="2600" dirty="0" smtClean="0"/>
              <a:t>Tutkinnon mitätöiminen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fi-FI" sz="2600" dirty="0" smtClean="0"/>
              <a:t>Tutkimusrahoituksen lakkauttaminen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fi-FI" sz="2600" dirty="0" smtClean="0"/>
              <a:t>Työ- tai virkasuhteen irtisanominen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fi-FI" sz="2600" dirty="0" smtClean="0"/>
              <a:t>Maineen menetys/palautus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fi-FI" sz="2600" dirty="0" smtClean="0"/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fi-FI" sz="2600" dirty="0" smtClean="0"/>
              <a:t>Sanktioista päättää tutkimusorganisaatio, ei TENK. 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HTK-LOUKKAUSTEN </a:t>
            </a:r>
            <a:br>
              <a:rPr lang="fi-FI" sz="3200" dirty="0" smtClean="0"/>
            </a:br>
            <a:r>
              <a:rPr lang="fi-FI" sz="3200" dirty="0" smtClean="0"/>
              <a:t>SEURAUKSET 2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48586" y="1754372"/>
            <a:ext cx="8038214" cy="4231561"/>
          </a:xfrm>
        </p:spPr>
        <p:txBody>
          <a:bodyPr>
            <a:normAutofit/>
          </a:bodyPr>
          <a:lstStyle/>
          <a:p>
            <a:pPr marL="57150" indent="0">
              <a:lnSpc>
                <a:spcPct val="90000"/>
              </a:lnSpc>
              <a:buNone/>
              <a:defRPr/>
            </a:pPr>
            <a:r>
              <a:rPr lang="fi-FI" sz="2800" dirty="0" err="1" smtClean="0">
                <a:solidFill>
                  <a:schemeClr val="tx1"/>
                </a:solidFill>
              </a:rPr>
              <a:t>HTK-ohjeen</a:t>
            </a:r>
            <a:r>
              <a:rPr lang="fi-FI" sz="2800" dirty="0" smtClean="0">
                <a:solidFill>
                  <a:schemeClr val="tx1"/>
                </a:solidFill>
              </a:rPr>
              <a:t> mukaan: </a:t>
            </a:r>
          </a:p>
          <a:p>
            <a:pPr marL="590550" indent="-5334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fi-FI" sz="2800" dirty="0" smtClean="0">
              <a:solidFill>
                <a:schemeClr val="tx1"/>
              </a:solidFill>
            </a:endParaRPr>
          </a:p>
          <a:p>
            <a:pPr marL="590550" indent="-5334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i-FI" sz="2800" dirty="0" smtClean="0">
                <a:solidFill>
                  <a:schemeClr val="tx1"/>
                </a:solidFill>
              </a:rPr>
              <a:t>Tutkintaraportin johtopäätökset pyrittävä julkistamaan tiedeyhteisölle</a:t>
            </a:r>
            <a:br>
              <a:rPr lang="fi-FI" sz="2800" dirty="0" smtClean="0">
                <a:solidFill>
                  <a:schemeClr val="tx1"/>
                </a:solidFill>
              </a:rPr>
            </a:br>
            <a:endParaRPr lang="fi-FI" sz="2800" dirty="0" smtClean="0">
              <a:solidFill>
                <a:schemeClr val="tx1"/>
              </a:solidFill>
            </a:endParaRPr>
          </a:p>
          <a:p>
            <a:pPr marL="590550" indent="-5334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i-FI" sz="2800" dirty="0" err="1" smtClean="0">
                <a:solidFill>
                  <a:schemeClr val="tx1"/>
                </a:solidFill>
              </a:rPr>
              <a:t>HTK-loukkauksen</a:t>
            </a:r>
            <a:r>
              <a:rPr lang="fi-FI" sz="2800" dirty="0" smtClean="0">
                <a:solidFill>
                  <a:schemeClr val="tx1"/>
                </a:solidFill>
              </a:rPr>
              <a:t> johdosta määrättävä seuraamus oltava oikeudenmukaisessa suhteessa loukkauksen vakavuuteen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14670"/>
            <a:ext cx="8229600" cy="1190846"/>
          </a:xfrm>
        </p:spPr>
        <p:txBody>
          <a:bodyPr>
            <a:normAutofit/>
          </a:bodyPr>
          <a:lstStyle/>
          <a:p>
            <a:r>
              <a:rPr lang="fi-FI" sz="3200" dirty="0" smtClean="0"/>
              <a:t>TUTKIMUSEETTISTEN KIISTOJEN KÄSITTELYN ONGELMIA 1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44278" y="1839433"/>
            <a:ext cx="7942521" cy="3891516"/>
          </a:xfrm>
        </p:spPr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fi-FI" sz="2800" dirty="0" smtClean="0">
                <a:solidFill>
                  <a:schemeClr val="tx1"/>
                </a:solidFill>
              </a:rPr>
              <a:t>Eettinen, tieteellinen vai ihmissuhde- tai työilmapiiriongelma? </a:t>
            </a:r>
          </a:p>
          <a:p>
            <a:pPr marL="609600" indent="-609600">
              <a:buFontTx/>
              <a:buAutoNum type="arabicPeriod"/>
            </a:pPr>
            <a:r>
              <a:rPr lang="fi-FI" sz="2800" dirty="0" smtClean="0">
                <a:solidFill>
                  <a:schemeClr val="tx1"/>
                </a:solidFill>
              </a:rPr>
              <a:t>Kirjelmöinti vs. keskustelu </a:t>
            </a:r>
          </a:p>
          <a:p>
            <a:pPr marL="609600" indent="-609600">
              <a:buFontTx/>
              <a:buAutoNum type="arabicPeriod"/>
            </a:pPr>
            <a:r>
              <a:rPr lang="fi-FI" sz="2800" dirty="0" smtClean="0">
                <a:solidFill>
                  <a:schemeClr val="tx1"/>
                </a:solidFill>
              </a:rPr>
              <a:t>Oikean käsittelytason/viranomaisen löytäminen</a:t>
            </a:r>
          </a:p>
          <a:p>
            <a:pPr marL="609600" indent="-609600">
              <a:buFontTx/>
              <a:buAutoNum type="arabicPeriod"/>
            </a:pPr>
            <a:r>
              <a:rPr lang="fi-FI" sz="2800" dirty="0" smtClean="0">
                <a:solidFill>
                  <a:schemeClr val="tx1"/>
                </a:solidFill>
              </a:rPr>
              <a:t>Alkuvaiheen välinpitämättömyys, ongelman siirtäminen tuonnemmaksi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14669"/>
            <a:ext cx="8229600" cy="1233377"/>
          </a:xfrm>
        </p:spPr>
        <p:txBody>
          <a:bodyPr>
            <a:noAutofit/>
          </a:bodyPr>
          <a:lstStyle/>
          <a:p>
            <a:r>
              <a:rPr lang="fi-FI" sz="3200" dirty="0" smtClean="0"/>
              <a:t>TUTKIMUSEETTISTEN KIISTOJEN KÄSITTELYN ONGELMIA 2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44278" y="1839433"/>
            <a:ext cx="7942521" cy="3891516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Tx/>
              <a:buAutoNum type="arabicPeriod" startAt="5"/>
            </a:pPr>
            <a:r>
              <a:rPr lang="fi-FI" sz="3000" dirty="0" smtClean="0">
                <a:solidFill>
                  <a:schemeClr val="tx1"/>
                </a:solidFill>
              </a:rPr>
              <a:t>Yksipuolinen kuuleminen ennen johtopäätöksiä 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5"/>
            </a:pPr>
            <a:r>
              <a:rPr lang="fi-FI" sz="3000" dirty="0" smtClean="0">
                <a:solidFill>
                  <a:schemeClr val="tx1"/>
                </a:solidFill>
              </a:rPr>
              <a:t>Oikean tasapainon löytäminen asiantuntijan läheisyydelle/puolueettomuudelle 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5"/>
            </a:pPr>
            <a:r>
              <a:rPr lang="fi-FI" sz="3000" dirty="0" smtClean="0">
                <a:solidFill>
                  <a:schemeClr val="tx1"/>
                </a:solidFill>
              </a:rPr>
              <a:t>Vaihteleva tietotaso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5"/>
            </a:pPr>
            <a:r>
              <a:rPr lang="fi-FI" sz="3000" dirty="0" smtClean="0">
                <a:solidFill>
                  <a:schemeClr val="tx1"/>
                </a:solidFill>
              </a:rPr>
              <a:t>Menettelyn hitaus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5"/>
            </a:pPr>
            <a:r>
              <a:rPr lang="fi-FI" sz="3000" dirty="0" smtClean="0">
                <a:solidFill>
                  <a:schemeClr val="tx1"/>
                </a:solidFill>
              </a:rPr>
              <a:t>Epäilyn esittäjän oikeusturva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14670"/>
            <a:ext cx="8229600" cy="1002968"/>
          </a:xfrm>
        </p:spPr>
        <p:txBody>
          <a:bodyPr>
            <a:normAutofit/>
          </a:bodyPr>
          <a:lstStyle/>
          <a:p>
            <a:r>
              <a:rPr lang="fi-FI" sz="3200" dirty="0" smtClean="0"/>
              <a:t>HTK-TUTKINNAN ARKEA 2013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44278" y="1626781"/>
            <a:ext cx="7942521" cy="413255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fi-FI" sz="2400" dirty="0" smtClean="0">
                <a:solidFill>
                  <a:schemeClr val="tx1"/>
                </a:solidFill>
              </a:rPr>
              <a:t>tutkimusryhmien sisäiset kiistat  tutkimusaineistojen käytöstä ja -tulosten julkaisemisesta;  esim. entisten jäsenten ja tutkimusapulaisten oikeudet</a:t>
            </a:r>
          </a:p>
          <a:p>
            <a:pPr>
              <a:lnSpc>
                <a:spcPct val="90000"/>
              </a:lnSpc>
              <a:defRPr/>
            </a:pPr>
            <a:r>
              <a:rPr lang="fi-FI" sz="2400" dirty="0" err="1" smtClean="0">
                <a:solidFill>
                  <a:schemeClr val="tx1"/>
                </a:solidFill>
              </a:rPr>
              <a:t>kirjoittajuuskiistat</a:t>
            </a:r>
            <a:r>
              <a:rPr lang="fi-FI" sz="2400" dirty="0" smtClean="0">
                <a:solidFill>
                  <a:schemeClr val="tx1"/>
                </a:solidFill>
              </a:rPr>
              <a:t>; mitä vaaditaan </a:t>
            </a:r>
            <a:r>
              <a:rPr lang="fi-FI" sz="2400" dirty="0" err="1" smtClean="0">
                <a:solidFill>
                  <a:schemeClr val="tx1"/>
                </a:solidFill>
              </a:rPr>
              <a:t>tekijyyteen</a:t>
            </a:r>
            <a:r>
              <a:rPr lang="fi-FI" sz="2400" dirty="0" smtClean="0">
                <a:solidFill>
                  <a:schemeClr val="tx1"/>
                </a:solidFill>
              </a:rPr>
              <a:t>, jos julkaisussa useita kirjoittajia</a:t>
            </a:r>
          </a:p>
          <a:p>
            <a:pPr>
              <a:lnSpc>
                <a:spcPct val="90000"/>
              </a:lnSpc>
              <a:defRPr/>
            </a:pPr>
            <a:r>
              <a:rPr lang="fi-FI" sz="2400" dirty="0" smtClean="0">
                <a:solidFill>
                  <a:schemeClr val="tx1"/>
                </a:solidFill>
              </a:rPr>
              <a:t>Työilmapiiriongelmat usein taustalla </a:t>
            </a:r>
          </a:p>
          <a:p>
            <a:pPr>
              <a:lnSpc>
                <a:spcPct val="90000"/>
              </a:lnSpc>
              <a:defRPr/>
            </a:pPr>
            <a:r>
              <a:rPr lang="fi-FI" sz="2400" dirty="0" smtClean="0">
                <a:solidFill>
                  <a:schemeClr val="tx1"/>
                </a:solidFill>
              </a:rPr>
              <a:t>plagiointi lisääntynyt</a:t>
            </a:r>
          </a:p>
          <a:p>
            <a:pPr>
              <a:lnSpc>
                <a:spcPct val="90000"/>
              </a:lnSpc>
              <a:defRPr/>
            </a:pPr>
            <a:r>
              <a:rPr lang="fi-FI" sz="2400" dirty="0" smtClean="0">
                <a:solidFill>
                  <a:schemeClr val="tx1"/>
                </a:solidFill>
              </a:rPr>
              <a:t>loukkaukset eivät vanhennu</a:t>
            </a:r>
          </a:p>
          <a:p>
            <a:pPr>
              <a:lnSpc>
                <a:spcPct val="90000"/>
              </a:lnSpc>
              <a:defRPr/>
            </a:pPr>
            <a:r>
              <a:rPr lang="fi-FI" sz="2400" dirty="0" smtClean="0">
                <a:solidFill>
                  <a:schemeClr val="tx1"/>
                </a:solidFill>
              </a:rPr>
              <a:t>puutteita ja kokemattomuutta yliopistojen </a:t>
            </a:r>
            <a:r>
              <a:rPr lang="fi-FI" sz="2400" dirty="0" err="1" smtClean="0">
                <a:solidFill>
                  <a:schemeClr val="tx1"/>
                </a:solidFill>
              </a:rPr>
              <a:t>HTK-tutkintamenettelyssä</a:t>
            </a:r>
            <a:endParaRPr lang="fi-FI" sz="24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fi-FI" sz="2400" dirty="0" smtClean="0">
                <a:solidFill>
                  <a:schemeClr val="tx1"/>
                </a:solidFill>
              </a:rPr>
              <a:t>jääviyskysymykset Suomessa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01749" y="188647"/>
            <a:ext cx="7793666" cy="612067"/>
          </a:xfrm>
        </p:spPr>
        <p:txBody>
          <a:bodyPr>
            <a:noAutofit/>
          </a:bodyPr>
          <a:lstStyle/>
          <a:p>
            <a:r>
              <a:rPr lang="de-DE" sz="3600" dirty="0" smtClean="0"/>
              <a:t>ENRIO: JÄSENET 2012</a:t>
            </a:r>
            <a:endParaRPr lang="de-DE" sz="3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7772400" cy="29718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1026" name="Picture 2" descr="\\bergsalz\öawi\Alex\Europakarte\europakarte_enriomembers_0210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4400"/>
            <a:ext cx="7924800" cy="594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004048" y="916989"/>
            <a:ext cx="4139952" cy="59862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rgbClr val="7030A0"/>
                </a:solidFill>
              </a:rPr>
              <a:t>	</a:t>
            </a:r>
          </a:p>
          <a:p>
            <a:r>
              <a:rPr lang="de-DE" sz="1000" b="1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de-DE" sz="1000" b="1" dirty="0" smtClean="0">
                <a:solidFill>
                  <a:schemeClr val="bg1">
                    <a:lumMod val="65000"/>
                  </a:schemeClr>
                </a:solidFill>
                <a:sym typeface="Wingdings"/>
              </a:rPr>
              <a:t> </a:t>
            </a:r>
            <a:r>
              <a:rPr lang="de-DE" sz="1600" b="1" dirty="0" smtClean="0">
                <a:solidFill>
                  <a:schemeClr val="bg1">
                    <a:lumMod val="65000"/>
                  </a:schemeClr>
                </a:solidFill>
                <a:sym typeface="Wingdings"/>
              </a:rPr>
              <a:t></a:t>
            </a:r>
            <a:r>
              <a:rPr lang="de-DE" sz="10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e-DE" sz="10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000" b="1" dirty="0" smtClean="0">
                <a:solidFill>
                  <a:schemeClr val="bg1">
                    <a:lumMod val="50000"/>
                  </a:schemeClr>
                </a:solidFill>
              </a:rPr>
              <a:t>	 </a:t>
            </a:r>
            <a:r>
              <a:rPr lang="de-DE" b="1" dirty="0" smtClean="0">
                <a:solidFill>
                  <a:srgbClr val="F7B3CD"/>
                </a:solidFill>
                <a:sym typeface="Wingdings"/>
              </a:rPr>
              <a:t> </a:t>
            </a:r>
            <a:endParaRPr lang="de-DE" sz="1000" dirty="0"/>
          </a:p>
          <a:p>
            <a:endParaRPr lang="de-DE" sz="900" dirty="0" smtClean="0"/>
          </a:p>
          <a:p>
            <a:endParaRPr lang="de-DE" sz="900" dirty="0" smtClean="0"/>
          </a:p>
          <a:p>
            <a:endParaRPr lang="de-DE" sz="900" dirty="0"/>
          </a:p>
          <a:p>
            <a:r>
              <a:rPr lang="de-DE" sz="900" dirty="0" smtClean="0"/>
              <a:t>	</a:t>
            </a:r>
            <a:r>
              <a:rPr lang="de-DE" sz="1600" b="1" dirty="0" smtClean="0">
                <a:latin typeface="+mj-lt"/>
              </a:rPr>
              <a:t>ABBREVIATIONS</a:t>
            </a:r>
          </a:p>
          <a:p>
            <a:endParaRPr lang="de-DE" sz="900" dirty="0"/>
          </a:p>
          <a:p>
            <a:endParaRPr lang="de-DE" sz="900" dirty="0" smtClean="0"/>
          </a:p>
          <a:p>
            <a:r>
              <a:rPr lang="de-DE" sz="900" b="1" dirty="0" smtClean="0"/>
              <a:t>Austria</a:t>
            </a:r>
            <a:r>
              <a:rPr lang="de-DE" sz="900" dirty="0" smtClean="0"/>
              <a:t>	</a:t>
            </a:r>
            <a:r>
              <a:rPr lang="de-DE" sz="900" dirty="0" err="1" smtClean="0"/>
              <a:t>OeAWI</a:t>
            </a:r>
            <a:r>
              <a:rPr lang="de-DE" sz="900" dirty="0" smtClean="0"/>
              <a:t> Austrian Agency </a:t>
            </a:r>
            <a:r>
              <a:rPr lang="de-DE" sz="900" dirty="0" err="1" smtClean="0"/>
              <a:t>for</a:t>
            </a:r>
            <a:r>
              <a:rPr lang="de-DE" sz="900" dirty="0" smtClean="0"/>
              <a:t> Research </a:t>
            </a:r>
            <a:r>
              <a:rPr lang="de-DE" sz="900" dirty="0" err="1" smtClean="0"/>
              <a:t>Integrity</a:t>
            </a:r>
            <a:endParaRPr lang="de-DE" sz="900" dirty="0" smtClean="0"/>
          </a:p>
          <a:p>
            <a:r>
              <a:rPr lang="de-DE" sz="900" b="1" dirty="0" err="1" smtClean="0"/>
              <a:t>Belgium</a:t>
            </a:r>
            <a:r>
              <a:rPr lang="de-DE" sz="900" dirty="0" smtClean="0"/>
              <a:t>	FWO Research </a:t>
            </a:r>
            <a:r>
              <a:rPr lang="de-DE" sz="900" dirty="0" err="1" smtClean="0"/>
              <a:t>Foundation</a:t>
            </a:r>
            <a:r>
              <a:rPr lang="de-DE" sz="900" dirty="0" smtClean="0"/>
              <a:t> – </a:t>
            </a:r>
            <a:r>
              <a:rPr lang="de-DE" sz="900" dirty="0" err="1" smtClean="0"/>
              <a:t>Flanders</a:t>
            </a:r>
            <a:endParaRPr lang="de-DE" sz="900" dirty="0" smtClean="0"/>
          </a:p>
          <a:p>
            <a:r>
              <a:rPr lang="de-DE" sz="900" dirty="0" smtClean="0"/>
              <a:t>	KVAB Royal </a:t>
            </a:r>
            <a:r>
              <a:rPr lang="de-DE" sz="900" dirty="0" err="1" smtClean="0"/>
              <a:t>Flemish</a:t>
            </a:r>
            <a:r>
              <a:rPr lang="de-DE" sz="900" dirty="0" smtClean="0"/>
              <a:t> </a:t>
            </a:r>
            <a:r>
              <a:rPr lang="de-DE" sz="900" dirty="0" err="1" smtClean="0"/>
              <a:t>Academy</a:t>
            </a:r>
            <a:r>
              <a:rPr lang="de-DE" sz="900" dirty="0" smtClean="0"/>
              <a:t> </a:t>
            </a:r>
            <a:r>
              <a:rPr lang="de-DE" sz="900" dirty="0" err="1" smtClean="0"/>
              <a:t>of</a:t>
            </a:r>
            <a:r>
              <a:rPr lang="de-DE" sz="900" dirty="0" smtClean="0"/>
              <a:t> </a:t>
            </a:r>
            <a:r>
              <a:rPr lang="de-DE" sz="900" dirty="0" err="1" smtClean="0"/>
              <a:t>Belgium</a:t>
            </a:r>
            <a:r>
              <a:rPr lang="de-DE" sz="900" dirty="0" smtClean="0"/>
              <a:t> </a:t>
            </a:r>
            <a:r>
              <a:rPr lang="de-DE" sz="900" dirty="0" err="1" smtClean="0"/>
              <a:t>for</a:t>
            </a:r>
            <a:r>
              <a:rPr lang="de-DE" sz="900" dirty="0" smtClean="0"/>
              <a:t> Science </a:t>
            </a:r>
            <a:r>
              <a:rPr lang="de-DE" sz="900" dirty="0" err="1" smtClean="0"/>
              <a:t>and</a:t>
            </a:r>
            <a:r>
              <a:rPr lang="de-DE" sz="900" dirty="0" smtClean="0"/>
              <a:t> </a:t>
            </a:r>
            <a:r>
              <a:rPr lang="de-DE" sz="900" dirty="0" err="1" smtClean="0"/>
              <a:t>the</a:t>
            </a:r>
            <a:r>
              <a:rPr lang="de-DE" sz="900" dirty="0" smtClean="0"/>
              <a:t> </a:t>
            </a:r>
            <a:r>
              <a:rPr lang="de-DE" sz="900" dirty="0" err="1" smtClean="0"/>
              <a:t>Arts</a:t>
            </a:r>
            <a:endParaRPr lang="de-DE" sz="900" dirty="0" smtClean="0"/>
          </a:p>
          <a:p>
            <a:r>
              <a:rPr lang="de-DE" sz="900" b="1" dirty="0" err="1" smtClean="0"/>
              <a:t>Croatia</a:t>
            </a:r>
            <a:r>
              <a:rPr lang="de-DE" sz="900" dirty="0" smtClean="0"/>
              <a:t>	CESHE </a:t>
            </a:r>
            <a:r>
              <a:rPr lang="de-DE" sz="900" dirty="0" err="1" smtClean="0"/>
              <a:t>Croatian</a:t>
            </a:r>
            <a:r>
              <a:rPr lang="de-DE" sz="900" dirty="0" smtClean="0"/>
              <a:t> </a:t>
            </a:r>
            <a:r>
              <a:rPr lang="de-DE" sz="900" dirty="0" err="1" smtClean="0"/>
              <a:t>Committee</a:t>
            </a:r>
            <a:r>
              <a:rPr lang="de-DE" sz="900" dirty="0" smtClean="0"/>
              <a:t> on </a:t>
            </a:r>
            <a:r>
              <a:rPr lang="de-DE" sz="900" dirty="0" err="1" smtClean="0"/>
              <a:t>Ethics</a:t>
            </a:r>
            <a:r>
              <a:rPr lang="de-DE" sz="900" dirty="0" smtClean="0"/>
              <a:t> in Science </a:t>
            </a:r>
            <a:r>
              <a:rPr lang="de-DE" sz="900" dirty="0" err="1" smtClean="0"/>
              <a:t>and</a:t>
            </a:r>
            <a:r>
              <a:rPr lang="de-DE" sz="900" dirty="0" smtClean="0"/>
              <a:t> Higher </a:t>
            </a:r>
            <a:br>
              <a:rPr lang="de-DE" sz="900" dirty="0" smtClean="0"/>
            </a:br>
            <a:r>
              <a:rPr lang="de-DE" sz="900" dirty="0" smtClean="0"/>
              <a:t>	Education (</a:t>
            </a:r>
            <a:r>
              <a:rPr lang="de-DE" sz="900" dirty="0" err="1" smtClean="0"/>
              <a:t>until</a:t>
            </a:r>
            <a:r>
              <a:rPr lang="de-DE" sz="900" dirty="0" smtClean="0"/>
              <a:t> Nov. 2010)</a:t>
            </a:r>
          </a:p>
          <a:p>
            <a:r>
              <a:rPr lang="de-DE" sz="900" b="1" dirty="0" err="1" smtClean="0"/>
              <a:t>Denmark</a:t>
            </a:r>
            <a:r>
              <a:rPr lang="de-DE" sz="900" dirty="0" smtClean="0"/>
              <a:t>	DCSD </a:t>
            </a:r>
            <a:r>
              <a:rPr lang="de-DE" sz="900" dirty="0" err="1" smtClean="0"/>
              <a:t>Danish</a:t>
            </a:r>
            <a:r>
              <a:rPr lang="de-DE" sz="900" dirty="0" smtClean="0"/>
              <a:t> </a:t>
            </a:r>
            <a:r>
              <a:rPr lang="de-DE" sz="900" dirty="0" err="1" smtClean="0"/>
              <a:t>Committees</a:t>
            </a:r>
            <a:r>
              <a:rPr lang="de-DE" sz="900" dirty="0" smtClean="0"/>
              <a:t> on Scientific </a:t>
            </a:r>
            <a:r>
              <a:rPr lang="de-DE" sz="900" dirty="0" err="1" smtClean="0"/>
              <a:t>Dishonesty</a:t>
            </a:r>
            <a:endParaRPr lang="de-DE" sz="900" dirty="0" smtClean="0"/>
          </a:p>
          <a:p>
            <a:r>
              <a:rPr lang="de-DE" sz="900" b="1" dirty="0" err="1" smtClean="0"/>
              <a:t>Finland</a:t>
            </a:r>
            <a:r>
              <a:rPr lang="de-DE" sz="900" dirty="0" smtClean="0"/>
              <a:t>	TENK </a:t>
            </a:r>
            <a:r>
              <a:rPr lang="de-DE" sz="900" dirty="0" err="1" smtClean="0"/>
              <a:t>Finnish</a:t>
            </a:r>
            <a:r>
              <a:rPr lang="de-DE" sz="900" dirty="0" smtClean="0"/>
              <a:t> Advisory Board on Research </a:t>
            </a:r>
            <a:r>
              <a:rPr lang="de-DE" sz="900" dirty="0" err="1" smtClean="0"/>
              <a:t>Integrity</a:t>
            </a:r>
            <a:endParaRPr lang="de-DE" sz="900" dirty="0" smtClean="0"/>
          </a:p>
          <a:p>
            <a:r>
              <a:rPr lang="de-DE" sz="900" b="1" dirty="0" smtClean="0"/>
              <a:t>France</a:t>
            </a:r>
            <a:r>
              <a:rPr lang="de-DE" sz="900" dirty="0" smtClean="0"/>
              <a:t>	CNRS </a:t>
            </a:r>
            <a:r>
              <a:rPr lang="de-DE" sz="900" dirty="0" err="1" smtClean="0"/>
              <a:t>Centre</a:t>
            </a:r>
            <a:r>
              <a:rPr lang="de-DE" sz="900" dirty="0" smtClean="0"/>
              <a:t> national de la </a:t>
            </a:r>
            <a:r>
              <a:rPr lang="de-DE" sz="900" dirty="0" err="1" smtClean="0"/>
              <a:t>recherche</a:t>
            </a:r>
            <a:r>
              <a:rPr lang="de-DE" sz="900" dirty="0" smtClean="0"/>
              <a:t> </a:t>
            </a:r>
            <a:r>
              <a:rPr lang="de-DE" sz="900" dirty="0" err="1" smtClean="0"/>
              <a:t>scientifique</a:t>
            </a:r>
            <a:endParaRPr lang="de-DE" sz="900" dirty="0" smtClean="0"/>
          </a:p>
          <a:p>
            <a:r>
              <a:rPr lang="de-DE" sz="900" dirty="0" smtClean="0"/>
              <a:t>	INSERM Institut national de la </a:t>
            </a:r>
            <a:r>
              <a:rPr lang="de-DE" sz="900" dirty="0" err="1" smtClean="0"/>
              <a:t>santé</a:t>
            </a:r>
            <a:r>
              <a:rPr lang="de-DE" sz="900" dirty="0" smtClean="0"/>
              <a:t> et de la </a:t>
            </a:r>
            <a:r>
              <a:rPr lang="de-DE" sz="900" dirty="0" err="1" smtClean="0"/>
              <a:t>recherche</a:t>
            </a:r>
            <a:r>
              <a:rPr lang="de-DE" sz="900" dirty="0" smtClean="0"/>
              <a:t> </a:t>
            </a:r>
            <a:r>
              <a:rPr lang="de-DE" sz="900" dirty="0" err="1" smtClean="0"/>
              <a:t>médicale</a:t>
            </a:r>
            <a:endParaRPr lang="de-DE" sz="900" dirty="0" smtClean="0"/>
          </a:p>
          <a:p>
            <a:r>
              <a:rPr lang="de-DE" sz="900" b="1" dirty="0" smtClean="0"/>
              <a:t>Germany</a:t>
            </a:r>
            <a:r>
              <a:rPr lang="de-DE" sz="900" dirty="0" smtClean="0"/>
              <a:t>	OMBUDSMAN </a:t>
            </a:r>
            <a:r>
              <a:rPr lang="de-DE" sz="900" dirty="0" err="1" smtClean="0"/>
              <a:t>Ombudsman</a:t>
            </a:r>
            <a:r>
              <a:rPr lang="de-DE" sz="900" dirty="0" smtClean="0"/>
              <a:t> für die Wissenschaft</a:t>
            </a:r>
          </a:p>
          <a:p>
            <a:r>
              <a:rPr lang="de-DE" sz="900" b="1" dirty="0" err="1" smtClean="0"/>
              <a:t>Ireland</a:t>
            </a:r>
            <a:r>
              <a:rPr lang="de-DE" sz="900" dirty="0" smtClean="0"/>
              <a:t>	HRB </a:t>
            </a:r>
            <a:r>
              <a:rPr lang="de-DE" sz="900" dirty="0" err="1" smtClean="0"/>
              <a:t>Health</a:t>
            </a:r>
            <a:r>
              <a:rPr lang="de-DE" sz="900" dirty="0" smtClean="0"/>
              <a:t> Research Board</a:t>
            </a:r>
          </a:p>
          <a:p>
            <a:r>
              <a:rPr lang="de-DE" sz="900" dirty="0" smtClean="0"/>
              <a:t>	RIA Royal </a:t>
            </a:r>
            <a:r>
              <a:rPr lang="de-DE" sz="900" dirty="0" err="1" smtClean="0"/>
              <a:t>Irish</a:t>
            </a:r>
            <a:r>
              <a:rPr lang="de-DE" sz="900" dirty="0" smtClean="0"/>
              <a:t> </a:t>
            </a:r>
            <a:r>
              <a:rPr lang="de-DE" sz="900" dirty="0" err="1" smtClean="0"/>
              <a:t>Academy</a:t>
            </a:r>
            <a:endParaRPr lang="de-DE" sz="900" dirty="0" smtClean="0"/>
          </a:p>
          <a:p>
            <a:r>
              <a:rPr lang="de-DE" sz="900" b="1" dirty="0" err="1" smtClean="0"/>
              <a:t>Italy</a:t>
            </a:r>
            <a:r>
              <a:rPr lang="de-DE" sz="900" dirty="0" smtClean="0"/>
              <a:t>	CNR </a:t>
            </a:r>
            <a:r>
              <a:rPr lang="de-DE" sz="900" dirty="0" err="1" smtClean="0"/>
              <a:t>Consiglio</a:t>
            </a:r>
            <a:r>
              <a:rPr lang="de-DE" sz="900" dirty="0" smtClean="0"/>
              <a:t> </a:t>
            </a:r>
            <a:r>
              <a:rPr lang="de-DE" sz="900" dirty="0" err="1" smtClean="0"/>
              <a:t>Nazionale</a:t>
            </a:r>
            <a:r>
              <a:rPr lang="de-DE" sz="900" dirty="0" smtClean="0"/>
              <a:t> delle </a:t>
            </a:r>
            <a:r>
              <a:rPr lang="de-DE" sz="900" dirty="0" err="1" smtClean="0"/>
              <a:t>Ricerche</a:t>
            </a:r>
            <a:endParaRPr lang="de-DE" sz="900" dirty="0" smtClean="0"/>
          </a:p>
          <a:p>
            <a:r>
              <a:rPr lang="de-DE" sz="900" b="1" dirty="0" smtClean="0"/>
              <a:t>Luxembourg</a:t>
            </a:r>
            <a:r>
              <a:rPr lang="de-DE" sz="900" dirty="0" smtClean="0"/>
              <a:t>	FNR Fonds National de la Recherche</a:t>
            </a:r>
          </a:p>
          <a:p>
            <a:r>
              <a:rPr lang="de-DE" sz="900" b="1" dirty="0" err="1" smtClean="0"/>
              <a:t>Netherlands</a:t>
            </a:r>
            <a:r>
              <a:rPr lang="de-DE" sz="900" dirty="0" smtClean="0"/>
              <a:t>	LOWI National Board </a:t>
            </a:r>
            <a:r>
              <a:rPr lang="de-DE" sz="900" dirty="0" err="1" smtClean="0"/>
              <a:t>for</a:t>
            </a:r>
            <a:r>
              <a:rPr lang="de-DE" sz="900" dirty="0" smtClean="0"/>
              <a:t> Research </a:t>
            </a:r>
            <a:r>
              <a:rPr lang="de-DE" sz="900" dirty="0" err="1" smtClean="0"/>
              <a:t>Integrity</a:t>
            </a:r>
            <a:endParaRPr lang="de-DE" sz="900" dirty="0" smtClean="0"/>
          </a:p>
          <a:p>
            <a:r>
              <a:rPr lang="de-DE" sz="900" b="1" dirty="0" err="1" smtClean="0"/>
              <a:t>Norway</a:t>
            </a:r>
            <a:r>
              <a:rPr lang="de-DE" sz="900" dirty="0" smtClean="0"/>
              <a:t>	ETIKKOM The National </a:t>
            </a:r>
            <a:r>
              <a:rPr lang="de-DE" sz="900" dirty="0" err="1" smtClean="0"/>
              <a:t>Committees</a:t>
            </a:r>
            <a:r>
              <a:rPr lang="de-DE" sz="900" dirty="0" smtClean="0"/>
              <a:t> </a:t>
            </a:r>
            <a:r>
              <a:rPr lang="de-DE" sz="900" dirty="0" err="1" smtClean="0"/>
              <a:t>for</a:t>
            </a:r>
            <a:r>
              <a:rPr lang="de-DE" sz="900" dirty="0" smtClean="0"/>
              <a:t> Research </a:t>
            </a:r>
            <a:r>
              <a:rPr lang="de-DE" sz="900" dirty="0" err="1" smtClean="0"/>
              <a:t>Ethics</a:t>
            </a:r>
            <a:endParaRPr lang="de-DE" sz="900" dirty="0" smtClean="0"/>
          </a:p>
          <a:p>
            <a:r>
              <a:rPr lang="de-DE" sz="900" b="1" dirty="0" err="1" smtClean="0"/>
              <a:t>Poland</a:t>
            </a:r>
            <a:r>
              <a:rPr lang="de-DE" sz="900" dirty="0" smtClean="0"/>
              <a:t>	PAN </a:t>
            </a:r>
            <a:r>
              <a:rPr lang="de-DE" sz="900" dirty="0" err="1" smtClean="0"/>
              <a:t>Polska</a:t>
            </a:r>
            <a:r>
              <a:rPr lang="de-DE" sz="900" dirty="0" smtClean="0"/>
              <a:t> </a:t>
            </a:r>
            <a:r>
              <a:rPr lang="de-DE" sz="900" dirty="0" err="1" smtClean="0"/>
              <a:t>Akademia</a:t>
            </a:r>
            <a:r>
              <a:rPr lang="de-DE" sz="900" dirty="0" smtClean="0"/>
              <a:t> </a:t>
            </a:r>
            <a:r>
              <a:rPr lang="de-DE" sz="900" dirty="0" err="1" smtClean="0"/>
              <a:t>Nauk</a:t>
            </a:r>
            <a:endParaRPr lang="de-DE" sz="900" dirty="0" smtClean="0"/>
          </a:p>
          <a:p>
            <a:r>
              <a:rPr lang="de-DE" sz="900" b="1" dirty="0" err="1" smtClean="0"/>
              <a:t>Slovak</a:t>
            </a:r>
            <a:r>
              <a:rPr lang="de-DE" sz="900" b="1" dirty="0" smtClean="0"/>
              <a:t> </a:t>
            </a:r>
            <a:r>
              <a:rPr lang="de-DE" sz="900" b="1" dirty="0" err="1" smtClean="0"/>
              <a:t>Republic</a:t>
            </a:r>
            <a:r>
              <a:rPr lang="de-DE" sz="900" dirty="0" smtClean="0"/>
              <a:t>	SRDA </a:t>
            </a:r>
            <a:r>
              <a:rPr lang="de-DE" sz="900" dirty="0" err="1" smtClean="0"/>
              <a:t>Slovak</a:t>
            </a:r>
            <a:r>
              <a:rPr lang="de-DE" sz="900" dirty="0" smtClean="0"/>
              <a:t> Research </a:t>
            </a:r>
            <a:r>
              <a:rPr lang="de-DE" sz="900" dirty="0" err="1" smtClean="0"/>
              <a:t>and</a:t>
            </a:r>
            <a:r>
              <a:rPr lang="de-DE" sz="900" dirty="0" smtClean="0"/>
              <a:t> Development Agency</a:t>
            </a:r>
          </a:p>
          <a:p>
            <a:r>
              <a:rPr lang="de-DE" sz="900" b="1" dirty="0" smtClean="0"/>
              <a:t>Spain</a:t>
            </a:r>
            <a:r>
              <a:rPr lang="de-DE" sz="900" dirty="0" smtClean="0"/>
              <a:t>	CSIC </a:t>
            </a:r>
            <a:r>
              <a:rPr lang="de-DE" sz="900" dirty="0" err="1" smtClean="0"/>
              <a:t>Centro</a:t>
            </a:r>
            <a:r>
              <a:rPr lang="de-DE" sz="900" dirty="0" smtClean="0"/>
              <a:t> Superior de </a:t>
            </a:r>
            <a:r>
              <a:rPr lang="de-DE" sz="900" dirty="0" err="1" smtClean="0"/>
              <a:t>Investigaciones</a:t>
            </a:r>
            <a:r>
              <a:rPr lang="de-DE" sz="900" dirty="0" smtClean="0"/>
              <a:t> </a:t>
            </a:r>
            <a:r>
              <a:rPr lang="de-DE" sz="900" dirty="0" err="1" smtClean="0"/>
              <a:t>Cientificas</a:t>
            </a:r>
            <a:endParaRPr lang="de-DE" sz="900" dirty="0" smtClean="0"/>
          </a:p>
          <a:p>
            <a:r>
              <a:rPr lang="de-DE" sz="900" b="1" dirty="0" err="1" smtClean="0"/>
              <a:t>Sweden</a:t>
            </a:r>
            <a:r>
              <a:rPr lang="de-DE" sz="900" dirty="0" smtClean="0"/>
              <a:t>	CEPN Central </a:t>
            </a:r>
            <a:r>
              <a:rPr lang="de-DE" sz="900" dirty="0" err="1" smtClean="0"/>
              <a:t>Ethical</a:t>
            </a:r>
            <a:r>
              <a:rPr lang="de-DE" sz="900" dirty="0" smtClean="0"/>
              <a:t> Review Board</a:t>
            </a:r>
          </a:p>
          <a:p>
            <a:r>
              <a:rPr lang="de-DE" sz="900" b="1" dirty="0" err="1" smtClean="0"/>
              <a:t>Switzerland</a:t>
            </a:r>
            <a:r>
              <a:rPr lang="de-DE" sz="900" dirty="0" smtClean="0"/>
              <a:t>	SA Swiss </a:t>
            </a:r>
            <a:r>
              <a:rPr lang="de-DE" sz="900" dirty="0" err="1" smtClean="0"/>
              <a:t>Academies</a:t>
            </a:r>
            <a:r>
              <a:rPr lang="de-DE" sz="900" dirty="0" smtClean="0"/>
              <a:t> </a:t>
            </a:r>
            <a:r>
              <a:rPr lang="de-DE" sz="900" dirty="0" err="1" smtClean="0"/>
              <a:t>of</a:t>
            </a:r>
            <a:r>
              <a:rPr lang="de-DE" sz="900" dirty="0" smtClean="0"/>
              <a:t> </a:t>
            </a:r>
            <a:r>
              <a:rPr lang="de-DE" sz="900" dirty="0" err="1" smtClean="0"/>
              <a:t>Arts</a:t>
            </a:r>
            <a:r>
              <a:rPr lang="de-DE" sz="900" dirty="0" smtClean="0"/>
              <a:t> </a:t>
            </a:r>
            <a:r>
              <a:rPr lang="de-DE" sz="900" dirty="0" err="1" smtClean="0"/>
              <a:t>and</a:t>
            </a:r>
            <a:r>
              <a:rPr lang="de-DE" sz="900" dirty="0" smtClean="0"/>
              <a:t> </a:t>
            </a:r>
            <a:r>
              <a:rPr lang="de-DE" sz="900" dirty="0" err="1" smtClean="0"/>
              <a:t>Sciences</a:t>
            </a:r>
            <a:endParaRPr lang="de-DE" sz="900" dirty="0" smtClean="0"/>
          </a:p>
          <a:p>
            <a:r>
              <a:rPr lang="de-DE" sz="900" b="1" dirty="0" smtClean="0"/>
              <a:t>United </a:t>
            </a:r>
            <a:r>
              <a:rPr lang="de-DE" sz="900" b="1" dirty="0" err="1" smtClean="0"/>
              <a:t>Kingdom</a:t>
            </a:r>
            <a:r>
              <a:rPr lang="de-DE" sz="900" dirty="0" smtClean="0"/>
              <a:t>	UKRIO UK Research </a:t>
            </a:r>
            <a:r>
              <a:rPr lang="de-DE" sz="900" dirty="0" err="1" smtClean="0"/>
              <a:t>Integrity</a:t>
            </a:r>
            <a:r>
              <a:rPr lang="de-DE" sz="900" dirty="0" smtClean="0"/>
              <a:t> Office</a:t>
            </a:r>
          </a:p>
          <a:p>
            <a:r>
              <a:rPr lang="de-DE" sz="900" dirty="0" smtClean="0"/>
              <a:t>	</a:t>
            </a:r>
          </a:p>
          <a:p>
            <a:endParaRPr lang="de-DE" sz="900" dirty="0"/>
          </a:p>
          <a:p>
            <a:endParaRPr lang="de-DE" sz="900" dirty="0"/>
          </a:p>
          <a:p>
            <a:endParaRPr lang="de-DE" sz="900" dirty="0" smtClean="0"/>
          </a:p>
          <a:p>
            <a:endParaRPr lang="de-DE" sz="900" dirty="0"/>
          </a:p>
          <a:p>
            <a:endParaRPr lang="de-DE" sz="900" dirty="0" smtClean="0"/>
          </a:p>
          <a:p>
            <a:endParaRPr lang="de-DE" sz="800" dirty="0"/>
          </a:p>
          <a:p>
            <a:pPr algn="r"/>
            <a:r>
              <a:rPr lang="de-DE" sz="900" dirty="0" smtClean="0"/>
              <a:t>© digitale-europakarte.de</a:t>
            </a:r>
          </a:p>
          <a:p>
            <a:endParaRPr lang="de-DE" sz="900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6316966" y="1065402"/>
            <a:ext cx="1607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+mj-lt"/>
              </a:rPr>
              <a:t>Member</a:t>
            </a:r>
            <a:endParaRPr lang="de-DE" sz="1600" b="1" dirty="0">
              <a:latin typeface="+mj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25366" y="1332588"/>
            <a:ext cx="1342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+mj-lt"/>
              </a:rPr>
              <a:t>Observer</a:t>
            </a:r>
            <a:endParaRPr lang="de-DE" sz="1600" b="1" dirty="0">
              <a:latin typeface="+mj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131840" y="2708920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smtClean="0"/>
              <a:t> </a:t>
            </a:r>
            <a:endParaRPr lang="de-DE" sz="8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2987824" y="249289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b="1" dirty="0" smtClean="0"/>
              <a:t>CEPN</a:t>
            </a:r>
          </a:p>
          <a:p>
            <a:pPr algn="ctr"/>
            <a:r>
              <a:rPr lang="de-DE" sz="800" b="1" dirty="0" smtClean="0"/>
              <a:t>(Observer)</a:t>
            </a:r>
            <a:endParaRPr lang="de-DE" sz="8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3347864" y="4509120"/>
            <a:ext cx="6145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err="1" smtClean="0"/>
              <a:t>OeAWI</a:t>
            </a:r>
            <a:endParaRPr lang="de-DE" sz="8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1835696" y="388620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smtClean="0"/>
              <a:t>             FWO</a:t>
            </a:r>
          </a:p>
          <a:p>
            <a:r>
              <a:rPr lang="de-DE" sz="800" b="1" dirty="0" smtClean="0"/>
              <a:t>             KVAB</a:t>
            </a:r>
          </a:p>
          <a:p>
            <a:r>
              <a:rPr lang="de-DE" sz="800" b="1" dirty="0" smtClean="0"/>
              <a:t>  </a:t>
            </a:r>
            <a:endParaRPr lang="de-DE" sz="8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3563888" y="4915315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  </a:t>
            </a:r>
            <a:r>
              <a:rPr lang="de-DE" sz="800" b="1" dirty="0" smtClean="0"/>
              <a:t>CESHE</a:t>
            </a:r>
            <a:endParaRPr lang="de-DE" sz="8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2627784" y="2985536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smtClean="0"/>
              <a:t>     DCSD</a:t>
            </a:r>
            <a:endParaRPr lang="de-DE" sz="8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4211960" y="1988840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smtClean="0"/>
              <a:t>TENK</a:t>
            </a:r>
            <a:endParaRPr lang="de-DE" sz="8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1547664" y="4616842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smtClean="0"/>
              <a:t>CNRS</a:t>
            </a:r>
          </a:p>
          <a:p>
            <a:r>
              <a:rPr lang="de-DE" sz="800" b="1" dirty="0" smtClean="0"/>
              <a:t>INSERM</a:t>
            </a:r>
            <a:endParaRPr lang="de-DE" sz="800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2699792" y="3789040"/>
            <a:ext cx="9553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smtClean="0"/>
              <a:t>OMBUDSMAN</a:t>
            </a:r>
            <a:endParaRPr lang="de-DE" sz="8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899592" y="328498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smtClean="0"/>
              <a:t>HRB</a:t>
            </a:r>
          </a:p>
          <a:p>
            <a:r>
              <a:rPr lang="de-DE" sz="800" b="1" dirty="0" smtClean="0"/>
              <a:t>RIA</a:t>
            </a:r>
            <a:endParaRPr lang="de-DE" sz="8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3059832" y="5517232"/>
            <a:ext cx="5952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smtClean="0"/>
              <a:t>CNR</a:t>
            </a:r>
            <a:endParaRPr lang="de-DE" sz="800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2339752" y="4178587"/>
            <a:ext cx="648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smtClean="0"/>
              <a:t>FNR</a:t>
            </a:r>
            <a:endParaRPr lang="de-DE" sz="800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2115728" y="3623538"/>
            <a:ext cx="800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smtClean="0"/>
              <a:t>       LOWI</a:t>
            </a:r>
            <a:endParaRPr lang="de-DE" sz="800" b="1" dirty="0"/>
          </a:p>
        </p:txBody>
      </p:sp>
      <p:sp>
        <p:nvSpPr>
          <p:cNvPr id="22" name="Textfeld 21"/>
          <p:cNvSpPr txBox="1"/>
          <p:nvPr/>
        </p:nvSpPr>
        <p:spPr>
          <a:xfrm>
            <a:off x="2411760" y="2204284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smtClean="0"/>
              <a:t>          ETIKKOM</a:t>
            </a:r>
            <a:endParaRPr lang="de-DE" sz="800" b="1" dirty="0"/>
          </a:p>
        </p:txBody>
      </p:sp>
      <p:sp>
        <p:nvSpPr>
          <p:cNvPr id="23" name="Textfeld 22"/>
          <p:cNvSpPr txBox="1"/>
          <p:nvPr/>
        </p:nvSpPr>
        <p:spPr>
          <a:xfrm>
            <a:off x="3707904" y="3623538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smtClean="0"/>
              <a:t>PAN</a:t>
            </a:r>
            <a:endParaRPr lang="de-DE" sz="800" b="1" dirty="0"/>
          </a:p>
        </p:txBody>
      </p:sp>
      <p:sp>
        <p:nvSpPr>
          <p:cNvPr id="24" name="Textfeld 23"/>
          <p:cNvSpPr txBox="1"/>
          <p:nvPr/>
        </p:nvSpPr>
        <p:spPr>
          <a:xfrm>
            <a:off x="3851920" y="4286309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smtClean="0"/>
              <a:t>   SRDA</a:t>
            </a:r>
            <a:endParaRPr lang="de-DE" sz="8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899592" y="5732676"/>
            <a:ext cx="8200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smtClean="0"/>
              <a:t>   CSIC</a:t>
            </a:r>
            <a:endParaRPr lang="de-DE" sz="800" b="1" dirty="0"/>
          </a:p>
        </p:txBody>
      </p:sp>
      <p:sp>
        <p:nvSpPr>
          <p:cNvPr id="26" name="Textfeld 25"/>
          <p:cNvSpPr txBox="1"/>
          <p:nvPr/>
        </p:nvSpPr>
        <p:spPr>
          <a:xfrm>
            <a:off x="2485854" y="4678397"/>
            <a:ext cx="5480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smtClean="0"/>
              <a:t>SA</a:t>
            </a:r>
            <a:endParaRPr lang="de-DE" sz="800" b="1" dirty="0"/>
          </a:p>
        </p:txBody>
      </p:sp>
      <p:sp>
        <p:nvSpPr>
          <p:cNvPr id="27" name="Textfeld 26"/>
          <p:cNvSpPr txBox="1"/>
          <p:nvPr/>
        </p:nvSpPr>
        <p:spPr>
          <a:xfrm>
            <a:off x="1259632" y="3645024"/>
            <a:ext cx="856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smtClean="0"/>
              <a:t>       UKRIO</a:t>
            </a:r>
            <a:endParaRPr lang="de-DE" sz="800" b="1" dirty="0"/>
          </a:p>
        </p:txBody>
      </p:sp>
      <p:sp>
        <p:nvSpPr>
          <p:cNvPr id="28" name="Textfeld 27"/>
          <p:cNvSpPr txBox="1"/>
          <p:nvPr/>
        </p:nvSpPr>
        <p:spPr>
          <a:xfrm>
            <a:off x="0" y="914400"/>
            <a:ext cx="11156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</a:rPr>
              <a:t>10/2012 </a:t>
            </a:r>
            <a:r>
              <a:rPr lang="de-DE" sz="800" dirty="0" err="1" smtClean="0">
                <a:solidFill>
                  <a:schemeClr val="bg1"/>
                </a:solidFill>
              </a:rPr>
              <a:t>by</a:t>
            </a:r>
            <a:r>
              <a:rPr lang="de-DE" sz="800" dirty="0" smtClean="0">
                <a:solidFill>
                  <a:schemeClr val="bg1"/>
                </a:solidFill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</a:rPr>
              <a:t>OeAWI</a:t>
            </a:r>
            <a:endParaRPr lang="de-DE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445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TEHTÄVÄT (asetus 1347/1991)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rgbClr val="000000"/>
                </a:solidFill>
              </a:rPr>
              <a:t>Tehdä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esityksiä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ja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antaa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lausuntoja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viranomaisille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tutkimuseettisistä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lainsäädäntö</a:t>
            </a:r>
            <a:r>
              <a:rPr lang="en-US" sz="2400" dirty="0">
                <a:solidFill>
                  <a:srgbClr val="000000"/>
                </a:solidFill>
              </a:rPr>
              <a:t>- </a:t>
            </a:r>
            <a:r>
              <a:rPr lang="en-US" sz="2400" dirty="0" err="1">
                <a:solidFill>
                  <a:srgbClr val="000000"/>
                </a:solidFill>
              </a:rPr>
              <a:t>ja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muista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kysymyksistä</a:t>
            </a:r>
            <a:endParaRPr lang="en-US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rgbClr val="000000"/>
                </a:solidFill>
              </a:rPr>
              <a:t>Toimia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asiantuntijaelimenä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tutkimuseettisiä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ongelmia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selvitettäeassä</a:t>
            </a:r>
            <a:endParaRPr lang="en-US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rgbClr val="000000"/>
                </a:solidFill>
              </a:rPr>
              <a:t>Tehdä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aloitteita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tutkimusetiikan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edistämiseksi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sekä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edistää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tutkimuseettistä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keskustelua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Suomessa</a:t>
            </a:r>
            <a:endParaRPr lang="en-US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rgbClr val="000000"/>
                </a:solidFill>
              </a:rPr>
              <a:t>Seurata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alan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kansainvälistä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kehitystä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sekä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osallistua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aktiivisesti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kansainväliseen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yhteistyöhön</a:t>
            </a:r>
            <a:endParaRPr lang="en-US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rgbClr val="000000"/>
                </a:solidFill>
              </a:rPr>
              <a:t>Harjoittaa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tutkimuseettisiin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kysymyksiin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liittyvää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tiedotustoimintaa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2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YHTEYSTIEDOT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fi-FI" dirty="0" smtClean="0">
                <a:solidFill>
                  <a:schemeClr val="tx1"/>
                </a:solidFill>
              </a:rPr>
              <a:t>			Tutkimuseettinen neuvottelukunta</a:t>
            </a:r>
          </a:p>
          <a:p>
            <a:pPr>
              <a:lnSpc>
                <a:spcPct val="90000"/>
              </a:lnSpc>
              <a:buNone/>
            </a:pPr>
            <a:r>
              <a:rPr lang="fi-FI" dirty="0" smtClean="0">
                <a:solidFill>
                  <a:schemeClr val="tx1"/>
                </a:solidFill>
              </a:rPr>
              <a:t>			Pääsihteeri Sanna Kaisa Spoof</a:t>
            </a:r>
            <a:br>
              <a:rPr lang="fi-FI" dirty="0" smtClean="0">
                <a:solidFill>
                  <a:schemeClr val="tx1"/>
                </a:solidFill>
              </a:rPr>
            </a:br>
            <a:r>
              <a:rPr lang="fi-FI" dirty="0" smtClean="0">
                <a:solidFill>
                  <a:schemeClr val="tx1"/>
                </a:solidFill>
              </a:rPr>
              <a:t>		Snellmaninkatu 13, 00170 Helsinki</a:t>
            </a:r>
          </a:p>
          <a:p>
            <a:pPr>
              <a:lnSpc>
                <a:spcPct val="90000"/>
              </a:lnSpc>
              <a:buNone/>
            </a:pPr>
            <a:r>
              <a:rPr lang="fi-FI" dirty="0" smtClean="0">
                <a:solidFill>
                  <a:schemeClr val="tx1"/>
                </a:solidFill>
              </a:rPr>
              <a:t>			Puh. 09-228 69 234</a:t>
            </a:r>
          </a:p>
          <a:p>
            <a:pPr>
              <a:lnSpc>
                <a:spcPct val="90000"/>
              </a:lnSpc>
              <a:buNone/>
            </a:pPr>
            <a:r>
              <a:rPr lang="fi-FI" dirty="0" smtClean="0">
                <a:solidFill>
                  <a:schemeClr val="tx1"/>
                </a:solidFill>
              </a:rPr>
              <a:t>			GSM 050-594 1909</a:t>
            </a:r>
            <a:br>
              <a:rPr lang="fi-FI" dirty="0" smtClean="0">
                <a:solidFill>
                  <a:schemeClr val="tx1"/>
                </a:solidFill>
              </a:rPr>
            </a:br>
            <a:endParaRPr lang="fi-FI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fi-FI" dirty="0" smtClean="0">
                <a:solidFill>
                  <a:schemeClr val="tx1"/>
                </a:solidFill>
              </a:rPr>
              <a:t>			s-posti     </a:t>
            </a:r>
            <a:r>
              <a:rPr lang="fi-FI" dirty="0" err="1" smtClean="0">
                <a:hlinkClick r:id="rId2"/>
              </a:rPr>
              <a:t>tenk@tsv.fi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 smtClean="0"/>
          </a:p>
          <a:p>
            <a:pPr>
              <a:lnSpc>
                <a:spcPct val="90000"/>
              </a:lnSpc>
              <a:buNone/>
            </a:pPr>
            <a:r>
              <a:rPr lang="fi-FI" sz="5400" b="1" dirty="0" smtClean="0"/>
              <a:t>	   </a:t>
            </a:r>
            <a:r>
              <a:rPr lang="fi-FI" sz="5400" b="1" dirty="0" err="1" smtClean="0">
                <a:solidFill>
                  <a:srgbClr val="660033"/>
                </a:solidFill>
              </a:rPr>
              <a:t>www.tenk.fi</a:t>
            </a:r>
            <a:endParaRPr lang="fi-FI" sz="5400" b="1" dirty="0" smtClean="0">
              <a:solidFill>
                <a:srgbClr val="660033"/>
              </a:solidFill>
            </a:endParaRP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TENKin</a:t>
            </a:r>
            <a:r>
              <a:rPr lang="en-US" sz="3600" dirty="0" smtClean="0"/>
              <a:t> OHJEISTOT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fi-FI" sz="2800" dirty="0" smtClean="0">
                <a:solidFill>
                  <a:schemeClr val="tx1"/>
                </a:solidFill>
              </a:rPr>
              <a:t>Hyvä tieteellinen käytäntö ja sen loukkaus-epäilyjen käsitteleminen eli </a:t>
            </a:r>
            <a:r>
              <a:rPr lang="fi-FI" sz="2800" dirty="0" err="1" smtClean="0">
                <a:solidFill>
                  <a:schemeClr val="tx1"/>
                </a:solidFill>
              </a:rPr>
              <a:t>HTK-ohje</a:t>
            </a:r>
            <a:r>
              <a:rPr lang="fi-FI" sz="2800" dirty="0" smtClean="0">
                <a:solidFill>
                  <a:schemeClr val="tx1"/>
                </a:solidFill>
              </a:rPr>
              <a:t> (2002, 2012)</a:t>
            </a:r>
            <a:br>
              <a:rPr lang="fi-FI" sz="2800" dirty="0" smtClean="0">
                <a:solidFill>
                  <a:schemeClr val="tx1"/>
                </a:solidFill>
              </a:rPr>
            </a:br>
            <a:endParaRPr lang="fi-FI" sz="2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fi-FI" sz="2800" dirty="0" smtClean="0">
                <a:solidFill>
                  <a:schemeClr val="tx1"/>
                </a:solidFill>
              </a:rPr>
              <a:t>Humanistisen, yhteiskuntatieteellisen ja käyttäytymistieteellisen tutkimuksen eettiset periaatteet ja ehdotus eettisen ennakkoarvioinnin järjestämiseksi (2009)</a:t>
            </a:r>
            <a:br>
              <a:rPr lang="fi-FI" sz="2800" dirty="0" smtClean="0">
                <a:solidFill>
                  <a:schemeClr val="tx1"/>
                </a:solidFill>
              </a:rPr>
            </a:br>
            <a:endParaRPr lang="fi-FI" sz="2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fi-FI" sz="2800" dirty="0" smtClean="0">
                <a:solidFill>
                  <a:schemeClr val="tx1"/>
                </a:solidFill>
              </a:rPr>
              <a:t>Tutkijan ansioluettelomalli  (laadittu yhdessä </a:t>
            </a:r>
            <a:r>
              <a:rPr lang="fi-FI" sz="2800" dirty="0" err="1" smtClean="0">
                <a:solidFill>
                  <a:schemeClr val="tx1"/>
                </a:solidFill>
              </a:rPr>
              <a:t>SA:n</a:t>
            </a:r>
            <a:r>
              <a:rPr lang="fi-FI" sz="2800" dirty="0" smtClean="0">
                <a:solidFill>
                  <a:schemeClr val="tx1"/>
                </a:solidFill>
              </a:rPr>
              <a:t>, </a:t>
            </a:r>
            <a:r>
              <a:rPr lang="fi-FI" sz="2800" dirty="0" err="1" smtClean="0">
                <a:solidFill>
                  <a:schemeClr val="tx1"/>
                </a:solidFill>
              </a:rPr>
              <a:t>UNIFIn</a:t>
            </a:r>
            <a:r>
              <a:rPr lang="fi-FI" sz="2800" dirty="0" smtClean="0">
                <a:solidFill>
                  <a:schemeClr val="tx1"/>
                </a:solidFill>
              </a:rPr>
              <a:t> ja </a:t>
            </a:r>
            <a:r>
              <a:rPr lang="fi-FI" sz="2800" dirty="0" err="1" smtClean="0">
                <a:solidFill>
                  <a:schemeClr val="tx1"/>
                </a:solidFill>
              </a:rPr>
              <a:t>Arenen</a:t>
            </a:r>
            <a:r>
              <a:rPr lang="fi-FI" sz="2800" dirty="0" smtClean="0">
                <a:solidFill>
                  <a:schemeClr val="tx1"/>
                </a:solidFill>
              </a:rPr>
              <a:t> kanssa 2012) </a:t>
            </a:r>
          </a:p>
          <a:p>
            <a:pPr marL="457200" indent="-45720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2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TUTKIMUSEETTISET OHJEISTOT 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b="1" dirty="0" smtClean="0">
                <a:solidFill>
                  <a:schemeClr val="tx1"/>
                </a:solidFill>
              </a:rPr>
              <a:t>Kansallinen ohje (vapaaehtoinen sitoutuminen)  </a:t>
            </a:r>
          </a:p>
          <a:p>
            <a:pPr lvl="1"/>
            <a:r>
              <a:rPr lang="fi-FI" sz="2000" dirty="0" smtClean="0"/>
              <a:t>Hyvä tieteellinen käytäntö ja sen loukkausepäilyjen käsitteleminen  eli  </a:t>
            </a:r>
            <a:r>
              <a:rPr lang="fi-FI" sz="2000" b="1" dirty="0" smtClean="0"/>
              <a:t>HTK -ohje  (TENK 2002 ja 2012)</a:t>
            </a:r>
          </a:p>
          <a:p>
            <a:pPr lvl="1"/>
            <a:endParaRPr lang="fi-FI" sz="2000" dirty="0" smtClean="0"/>
          </a:p>
          <a:p>
            <a:r>
              <a:rPr lang="fi-FI" sz="2400" b="1" dirty="0" smtClean="0">
                <a:solidFill>
                  <a:schemeClr val="tx1"/>
                </a:solidFill>
              </a:rPr>
              <a:t>Kansainväliset ohjeistot, esim. </a:t>
            </a:r>
          </a:p>
          <a:p>
            <a:pPr lvl="1"/>
            <a:r>
              <a:rPr lang="fi-FI" sz="2000" b="1" dirty="0" smtClean="0"/>
              <a:t>Singapore </a:t>
            </a:r>
            <a:r>
              <a:rPr lang="fi-FI" sz="2000" b="1" dirty="0" err="1" smtClean="0"/>
              <a:t>Statement</a:t>
            </a:r>
            <a:r>
              <a:rPr lang="fi-FI" sz="2000" b="1" dirty="0" smtClean="0"/>
              <a:t> </a:t>
            </a:r>
            <a:r>
              <a:rPr lang="fi-FI" sz="2000" dirty="0" smtClean="0"/>
              <a:t>on </a:t>
            </a:r>
            <a:r>
              <a:rPr lang="fi-FI" sz="2000" dirty="0" err="1" smtClean="0"/>
              <a:t>Research</a:t>
            </a:r>
            <a:r>
              <a:rPr lang="fi-FI" sz="2000" dirty="0" smtClean="0"/>
              <a:t> </a:t>
            </a:r>
            <a:r>
              <a:rPr lang="fi-FI" sz="2000" dirty="0" err="1" smtClean="0"/>
              <a:t>Integrity</a:t>
            </a:r>
            <a:r>
              <a:rPr lang="fi-FI" sz="2000" dirty="0" smtClean="0"/>
              <a:t>  (2nd World Conference on </a:t>
            </a:r>
            <a:r>
              <a:rPr lang="fi-FI" sz="2000" dirty="0" err="1" smtClean="0"/>
              <a:t>Research</a:t>
            </a:r>
            <a:r>
              <a:rPr lang="fi-FI" sz="2000" dirty="0" smtClean="0"/>
              <a:t> </a:t>
            </a:r>
            <a:r>
              <a:rPr lang="fi-FI" sz="2000" dirty="0" err="1" smtClean="0"/>
              <a:t>Integrity</a:t>
            </a:r>
            <a:r>
              <a:rPr lang="fi-FI" sz="2000" dirty="0" smtClean="0"/>
              <a:t>, Singapore 2010) </a:t>
            </a:r>
          </a:p>
          <a:p>
            <a:pPr lvl="1"/>
            <a:r>
              <a:rPr lang="fi-FI" sz="2000" b="1" dirty="0" smtClean="0"/>
              <a:t>The </a:t>
            </a:r>
            <a:r>
              <a:rPr lang="fi-FI" sz="2000" b="1" dirty="0" err="1" smtClean="0"/>
              <a:t>European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Code</a:t>
            </a:r>
            <a:r>
              <a:rPr lang="fi-FI" sz="2000" b="1" dirty="0" smtClean="0"/>
              <a:t> of </a:t>
            </a:r>
            <a:r>
              <a:rPr lang="fi-FI" sz="2000" b="1" dirty="0" err="1" smtClean="0"/>
              <a:t>Conduct</a:t>
            </a:r>
            <a:r>
              <a:rPr lang="fi-FI" sz="2000" b="1" dirty="0" smtClean="0"/>
              <a:t> for </a:t>
            </a:r>
            <a:r>
              <a:rPr lang="fi-FI" sz="2000" b="1" dirty="0" err="1" smtClean="0"/>
              <a:t>Research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Integrity</a:t>
            </a:r>
            <a:r>
              <a:rPr lang="fi-FI" sz="2000" b="1" dirty="0" smtClean="0"/>
              <a:t> </a:t>
            </a:r>
            <a:r>
              <a:rPr lang="fi-FI" sz="2000" dirty="0" smtClean="0"/>
              <a:t>(</a:t>
            </a:r>
            <a:r>
              <a:rPr lang="fi-FI" sz="2000" dirty="0" err="1" smtClean="0"/>
              <a:t>European</a:t>
            </a:r>
            <a:r>
              <a:rPr lang="fi-FI" sz="2000" dirty="0" smtClean="0"/>
              <a:t> Science </a:t>
            </a:r>
            <a:r>
              <a:rPr lang="fi-FI" sz="2000" dirty="0" err="1" smtClean="0"/>
              <a:t>Foundation</a:t>
            </a:r>
            <a:r>
              <a:rPr lang="fi-FI" sz="2000" dirty="0" smtClean="0"/>
              <a:t> ESF &amp;  ALLEA 2011) </a:t>
            </a:r>
          </a:p>
          <a:p>
            <a:pPr lvl="1"/>
            <a:r>
              <a:rPr lang="en-US" sz="2000" dirty="0" smtClean="0"/>
              <a:t>Ns. </a:t>
            </a:r>
            <a:r>
              <a:rPr lang="en-US" sz="2000" b="1" dirty="0" smtClean="0"/>
              <a:t>Vancouver-</a:t>
            </a:r>
            <a:r>
              <a:rPr lang="en-US" sz="2000" b="1" dirty="0" err="1" smtClean="0"/>
              <a:t>ohjeisto</a:t>
            </a:r>
            <a:r>
              <a:rPr lang="en-US" sz="2000" dirty="0" smtClean="0"/>
              <a:t> </a:t>
            </a:r>
            <a:r>
              <a:rPr lang="en-US" sz="2000" dirty="0" err="1" smtClean="0"/>
              <a:t>eli</a:t>
            </a:r>
            <a:r>
              <a:rPr lang="en-US" sz="2000" dirty="0" smtClean="0"/>
              <a:t> Uniform Requirements for Manuscripts Submitted to Biomedical Journals (International Committee of Medical Journal Editors, ICMJE) </a:t>
            </a:r>
            <a:endParaRPr lang="fi-FI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1902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TUTKIMUSEETTISET OHJEISTOT 2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68295"/>
          </a:xfrm>
        </p:spPr>
        <p:txBody>
          <a:bodyPr>
            <a:noAutofit/>
          </a:bodyPr>
          <a:lstStyle/>
          <a:p>
            <a:r>
              <a:rPr lang="fi-FI" sz="2400" dirty="0" smtClean="0">
                <a:solidFill>
                  <a:schemeClr val="tx1"/>
                </a:solidFill>
              </a:rPr>
              <a:t>Tieteenalan tai ammattikunnan omat ammattieettiset ohjeet ja käytännöt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Organisaatiokohtaiset toimintaohjeet tutkimuksen eettiseen ennakkoarviointiin ja laadun varmistamiseen sekä tilanteisiin, joissa epäillään vilppiä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Suomen Akatemian tutkimuseettiset ohjeet korvattu </a:t>
            </a:r>
            <a:r>
              <a:rPr lang="fi-FI" sz="2400" dirty="0" err="1" smtClean="0">
                <a:solidFill>
                  <a:schemeClr val="tx1"/>
                </a:solidFill>
              </a:rPr>
              <a:t>TENKin</a:t>
            </a:r>
            <a:r>
              <a:rPr lang="fi-FI" sz="2400" dirty="0" smtClean="0">
                <a:solidFill>
                  <a:schemeClr val="tx1"/>
                </a:solidFill>
              </a:rPr>
              <a:t> ohjeilla 2013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Lisäksi tiedeyhteisön otettava huomioon yleinen lainsäädäntö</a:t>
            </a:r>
          </a:p>
        </p:txBody>
      </p:sp>
    </p:spTree>
    <p:extLst>
      <p:ext uri="{BB962C8B-B14F-4D97-AF65-F5344CB8AC3E}">
        <p14:creationId xmlns:p14="http://schemas.microsoft.com/office/powerpoint/2010/main" xmlns="" val="21902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HTK-OHJE 2012</a:t>
            </a:r>
            <a:endParaRPr lang="fi-FI" sz="3600" dirty="0"/>
          </a:p>
        </p:txBody>
      </p:sp>
      <p:pic>
        <p:nvPicPr>
          <p:cNvPr id="2050" name="Picture 2" descr="C:\Users\annar\Pictures\2013-04-11 HTK_kansi\HTK_kansi 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68407" y="1600200"/>
            <a:ext cx="3407186" cy="4386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HYVÄ TIETEELLINEN KÄYTÄNTÖ 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68295"/>
          </a:xfrm>
        </p:spPr>
        <p:txBody>
          <a:bodyPr>
            <a:noAutofit/>
          </a:bodyPr>
          <a:lstStyle/>
          <a:p>
            <a:pPr marL="609600" indent="-609600">
              <a:buFontTx/>
              <a:buAutoNum type="arabicPeriod"/>
            </a:pPr>
            <a:r>
              <a:rPr lang="fi-FI" sz="2800" dirty="0" smtClean="0">
                <a:solidFill>
                  <a:schemeClr val="tx1"/>
                </a:solidFill>
              </a:rPr>
              <a:t>Toimintatapoina rehellisyys, yleinen huolellisuus ja tarkkuus (tutkimus, tallentaminen, esittäminen ja arviointi)</a:t>
            </a:r>
          </a:p>
          <a:p>
            <a:pPr marL="609600" indent="-609600">
              <a:buFontTx/>
              <a:buAutoNum type="arabicPeriod"/>
            </a:pPr>
            <a:endParaRPr lang="fi-FI" sz="2800" dirty="0" smtClean="0">
              <a:solidFill>
                <a:schemeClr val="tx1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fi-FI" sz="2800" dirty="0" smtClean="0">
                <a:solidFill>
                  <a:schemeClr val="tx1"/>
                </a:solidFill>
              </a:rPr>
              <a:t>Eettisesti kestävät tiedonhankinta-, tutkimus- ja arviointimenetelmät (vaihtelu tieteenaloittain) sekä avoimuus ja vastuullisuus julkaisemisessa</a:t>
            </a:r>
          </a:p>
        </p:txBody>
      </p:sp>
    </p:spTree>
    <p:extLst>
      <p:ext uri="{BB962C8B-B14F-4D97-AF65-F5344CB8AC3E}">
        <p14:creationId xmlns:p14="http://schemas.microsoft.com/office/powerpoint/2010/main" xmlns="" val="21902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nk_ppt_pohj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tenk_ppt_pohja.potx</Template>
  <TotalTime>1148</TotalTime>
  <Words>1028</Words>
  <Application>Microsoft Office PowerPoint</Application>
  <PresentationFormat>Näytössä katseltava diaesitys (4:3)</PresentationFormat>
  <Paragraphs>291</Paragraphs>
  <Slides>40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40</vt:i4>
      </vt:variant>
    </vt:vector>
  </HeadingPairs>
  <TitlesOfParts>
    <vt:vector size="41" baseType="lpstr">
      <vt:lpstr>tenk_ppt_pohja</vt:lpstr>
      <vt:lpstr>HYVÄ TIETEELLINEN KÄYTÄNTÖ JA SEN LOUKKAUSEPÄILYJEN KÄSITTELEMINEN</vt:lpstr>
      <vt:lpstr>TUTKIMUSEETTINEN NEUVOTTELUKUNTA (TENK)</vt:lpstr>
      <vt:lpstr>TENKin KOKOONPANO  2013 – 2016</vt:lpstr>
      <vt:lpstr>TEHTÄVÄT (asetus 1347/1991)</vt:lpstr>
      <vt:lpstr>TENKin OHJEISTOT</vt:lpstr>
      <vt:lpstr>TUTKIMUSEETTISET OHJEISTOT 1</vt:lpstr>
      <vt:lpstr>TUTKIMUSEETTISET OHJEISTOT 2</vt:lpstr>
      <vt:lpstr>HTK-OHJE 2012</vt:lpstr>
      <vt:lpstr>HYVÄ TIETEELLINEN KÄYTÄNTÖ 1</vt:lpstr>
      <vt:lpstr>HYVÄ TIETEELLINEN KÄYTÄNTÖ 2</vt:lpstr>
      <vt:lpstr>HYVÄ TIETEELLINEN KÄYTÄNTÖ 3</vt:lpstr>
      <vt:lpstr>HYVÄ TIETEELLINEN KÄYTÄNTÖ 4</vt:lpstr>
      <vt:lpstr>VASTUU HYVÄN TIETEELLISEN KÄYTÄNNÖN YLLÄPITÄMISESTÄ</vt:lpstr>
      <vt:lpstr>HYVÄN TIETEELLISEN KÄYTÄNNÖN LOUKKAUSKATEGORIAT</vt:lpstr>
      <vt:lpstr>VILPPI TIETEELLISESSÄ  TUTKIMUSTOIMINNASSA</vt:lpstr>
      <vt:lpstr>VILPPI TIETEELLISESSÄ  TUTKIMUSTOIMINNASSA</vt:lpstr>
      <vt:lpstr>VILPPI TIETEELLISESSÄ  TUTKIMUSTOIMINNASSA</vt:lpstr>
      <vt:lpstr>VILPPI TIETEELLISESSÄ  TUTKIMUSTOIMINNASSA</vt:lpstr>
      <vt:lpstr>VILPPI TIETEELLISESSÄ  TUTKIMUSTOIMINNASSA</vt:lpstr>
      <vt:lpstr>PIITTAAMATTOMUUS HYVÄSTÄ TIETEELLISESTÄ KÄYTÄNNÖSTÄ</vt:lpstr>
      <vt:lpstr>NS. HARMAA ALUE</vt:lpstr>
      <vt:lpstr>MUITA VASTUUTTOMIA MENETTELYJÄ 1</vt:lpstr>
      <vt:lpstr>MUITA VASTUUTTOMIA MENETTELYJÄ 2</vt:lpstr>
      <vt:lpstr>TUTKIMUSEETTISTEN ONGELMIEN SYNTYMEKANISMIT – MIKSI? </vt:lpstr>
      <vt:lpstr>ENNALTAEHKÄISY 1</vt:lpstr>
      <vt:lpstr>ENNALTAEHKÄISY 2</vt:lpstr>
      <vt:lpstr>MENETTELYOHJEET 1</vt:lpstr>
      <vt:lpstr>MENETTELYOHJEET 2</vt:lpstr>
      <vt:lpstr>HTK-TUTKINTAPROSESSI</vt:lpstr>
      <vt:lpstr>TENKin LAUSUNTOPROSESSI</vt:lpstr>
      <vt:lpstr>HTK-TUTKINTAPALAPELIN  PAKOLLISET OSAT</vt:lpstr>
      <vt:lpstr>HTK-TUTKINTAAN LIITTYVÄT  HENKILÖT 1</vt:lpstr>
      <vt:lpstr>HTK-TUTKINTAAN LIITTYVÄT  HENKILÖT 2</vt:lpstr>
      <vt:lpstr>HTK-LOUKKAUSTEN  SEURAUKSET 1</vt:lpstr>
      <vt:lpstr>HTK-LOUKKAUSTEN  SEURAUKSET 2</vt:lpstr>
      <vt:lpstr>TUTKIMUSEETTISTEN KIISTOJEN KÄSITTELYN ONGELMIA 1</vt:lpstr>
      <vt:lpstr>TUTKIMUSEETTISTEN KIISTOJEN KÄSITTELYN ONGELMIA 2</vt:lpstr>
      <vt:lpstr>HTK-TUTKINNAN ARKEA 2013</vt:lpstr>
      <vt:lpstr>ENRIO: JÄSENET 2012</vt:lpstr>
      <vt:lpstr>YHTEYSTIEDOT</vt:lpstr>
    </vt:vector>
  </TitlesOfParts>
  <Company>Seepra Oy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Ville Vihne</dc:creator>
  <cp:lastModifiedBy>Anna Rauhala</cp:lastModifiedBy>
  <cp:revision>92</cp:revision>
  <dcterms:created xsi:type="dcterms:W3CDTF">2013-02-14T11:20:45Z</dcterms:created>
  <dcterms:modified xsi:type="dcterms:W3CDTF">2013-05-02T10:10:24Z</dcterms:modified>
  <cp:contentStatus>Valmis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