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75" r:id="rId4"/>
    <p:sldId id="458" r:id="rId5"/>
    <p:sldId id="430" r:id="rId6"/>
    <p:sldId id="437" r:id="rId7"/>
    <p:sldId id="436" r:id="rId8"/>
    <p:sldId id="432" r:id="rId9"/>
    <p:sldId id="466" r:id="rId10"/>
    <p:sldId id="467" r:id="rId11"/>
    <p:sldId id="387" r:id="rId12"/>
    <p:sldId id="438" r:id="rId13"/>
    <p:sldId id="260" r:id="rId14"/>
    <p:sldId id="269" r:id="rId15"/>
    <p:sldId id="390" r:id="rId16"/>
    <p:sldId id="440" r:id="rId17"/>
    <p:sldId id="441" r:id="rId18"/>
    <p:sldId id="442" r:id="rId19"/>
    <p:sldId id="443" r:id="rId20"/>
    <p:sldId id="444" r:id="rId21"/>
    <p:sldId id="446" r:id="rId22"/>
    <p:sldId id="448" r:id="rId23"/>
    <p:sldId id="449" r:id="rId24"/>
    <p:sldId id="368" r:id="rId25"/>
    <p:sldId id="371" r:id="rId26"/>
    <p:sldId id="447" r:id="rId27"/>
    <p:sldId id="465" r:id="rId28"/>
    <p:sldId id="379" r:id="rId29"/>
    <p:sldId id="468" r:id="rId30"/>
    <p:sldId id="469" r:id="rId31"/>
    <p:sldId id="380" r:id="rId32"/>
    <p:sldId id="381" r:id="rId33"/>
    <p:sldId id="470" r:id="rId34"/>
    <p:sldId id="422" r:id="rId35"/>
    <p:sldId id="455" r:id="rId36"/>
    <p:sldId id="457" r:id="rId37"/>
    <p:sldId id="456" r:id="rId38"/>
    <p:sldId id="261" r:id="rId39"/>
    <p:sldId id="414" r:id="rId40"/>
    <p:sldId id="459" r:id="rId41"/>
    <p:sldId id="460" r:id="rId42"/>
    <p:sldId id="461" r:id="rId43"/>
    <p:sldId id="259" r:id="rId44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051"/>
    <a:srgbClr val="8C001E"/>
    <a:srgbClr val="19E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610" y="1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ECF08-2B64-4C08-9040-D3A147938464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BC1E-BAC3-4A4C-9379-DBD3A71D8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895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ABC1E-BAC3-4A4C-9379-DBD3A71D833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73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ABC1E-BAC3-4A4C-9379-DBD3A71D833D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09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ABC1E-BAC3-4A4C-9379-DBD3A71D833D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12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ABC1E-BAC3-4A4C-9379-DBD3A71D833D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00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ABC1E-BAC3-4A4C-9379-DBD3A71D833D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76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ABC1E-BAC3-4A4C-9379-DBD3A71D833D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3448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ABC1E-BAC3-4A4C-9379-DBD3A71D833D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31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D99A-F2DC-464F-A017-87F3C147B8E2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B66E-EEED-4A4A-9CF6-5D73BC23A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D99A-F2DC-464F-A017-87F3C147B8E2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B66E-EEED-4A4A-9CF6-5D73BC23A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83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D99A-F2DC-464F-A017-87F3C147B8E2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B66E-EEED-4A4A-9CF6-5D73BC23A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54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D99A-F2DC-464F-A017-87F3C147B8E2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B66E-EEED-4A4A-9CF6-5D73BC23A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39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D99A-F2DC-464F-A017-87F3C147B8E2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B66E-EEED-4A4A-9CF6-5D73BC23A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11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D99A-F2DC-464F-A017-87F3C147B8E2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B66E-EEED-4A4A-9CF6-5D73BC23A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38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D99A-F2DC-464F-A017-87F3C147B8E2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B66E-EEED-4A4A-9CF6-5D73BC23A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03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D99A-F2DC-464F-A017-87F3C147B8E2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B66E-EEED-4A4A-9CF6-5D73BC23A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22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D99A-F2DC-464F-A017-87F3C147B8E2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B66E-EEED-4A4A-9CF6-5D73BC23A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82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D99A-F2DC-464F-A017-87F3C147B8E2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B66E-EEED-4A4A-9CF6-5D73BC23A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87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D99A-F2DC-464F-A017-87F3C147B8E2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B66E-EEED-4A4A-9CF6-5D73BC23A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22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D99A-F2DC-464F-A017-87F3C147B8E2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7B66E-EEED-4A4A-9CF6-5D73BC23A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9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tuullinentiede.fi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8" y="0"/>
            <a:ext cx="9177696" cy="5162454"/>
          </a:xfrm>
          <a:prstGeom prst="rect">
            <a:avLst/>
          </a:prstGeom>
        </p:spPr>
      </p:pic>
      <p:pic>
        <p:nvPicPr>
          <p:cNvPr id="5" name="Kuva 4" descr="TENK_fi_swe_eng_neg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06" y="2806980"/>
            <a:ext cx="2761447" cy="214935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38332" y="757580"/>
            <a:ext cx="5722370" cy="2222576"/>
          </a:xfrm>
        </p:spPr>
        <p:txBody>
          <a:bodyPr>
            <a:normAutofit/>
          </a:bodyPr>
          <a:lstStyle/>
          <a:p>
            <a:pPr algn="l"/>
            <a:r>
              <a:rPr lang="fi-FI" sz="3600" dirty="0">
                <a:solidFill>
                  <a:schemeClr val="bg1"/>
                </a:solidFill>
                <a:latin typeface="Georgia"/>
                <a:cs typeface="Georgia"/>
              </a:rPr>
              <a:t>Hyvä tieteellinen käytäntö </a:t>
            </a:r>
            <a:endParaRPr lang="fi-FI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938332" y="2806980"/>
            <a:ext cx="3976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FFFF"/>
                </a:solidFill>
                <a:latin typeface="Georgia"/>
                <a:cs typeface="Georgia"/>
              </a:rPr>
              <a:t>Tutkimuseettisen neuvottelukunnan ohjeita ja suosituksia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090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8C2FBBC-F8CB-4789-8774-B1052F04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20544" y="1665182"/>
            <a:ext cx="2034026" cy="1813136"/>
          </a:xfrm>
          <a:prstGeom prst="rect">
            <a:avLst/>
          </a:prstGeom>
        </p:spPr>
      </p:pic>
      <p:pic>
        <p:nvPicPr>
          <p:cNvPr id="9" name="Kuva 8" descr="TENK_fi_cmyk_TUNNUS.pdf">
            <a:extLst>
              <a:ext uri="{FF2B5EF4-FFF2-40B4-BE49-F238E27FC236}">
                <a16:creationId xmlns:a16="http://schemas.microsoft.com/office/drawing/2014/main" id="{54F9C070-6E5E-42A0-9079-56C9641D4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9D11FE80-0CAB-401D-A947-A1E2EA8C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600" dirty="0">
                <a:latin typeface="Georgia" panose="02040502050405020303" pitchFamily="18" charset="0"/>
              </a:rPr>
              <a:t>Hyvä tieteellinen käytäntö 3/3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736EC44-4FA1-4ECA-AC4F-07FE8F09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0953"/>
            <a:ext cx="6463344" cy="298366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Georgia" panose="02040502050405020303" pitchFamily="18" charset="0"/>
              </a:rPr>
              <a:t>Rahoituslähteiden ja sidonnaisuuksien ilmoittaminen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Georgia" panose="02040502050405020303" pitchFamily="18" charset="0"/>
              </a:rPr>
              <a:t>Tutkijat ottavat  huomioon esteellisyyssäädökset arviointi- ja päätöksentekotilanteissa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latin typeface="Georgia" panose="02040502050405020303" pitchFamily="18" charset="0"/>
              </a:rPr>
              <a:t>Tutkimusorganisaatioissa hyvä henkilöstö- ja taloushallinto sekä tietosuojan huomioiminen</a:t>
            </a:r>
          </a:p>
        </p:txBody>
      </p:sp>
    </p:spTree>
    <p:extLst>
      <p:ext uri="{BB962C8B-B14F-4D97-AF65-F5344CB8AC3E}">
        <p14:creationId xmlns:p14="http://schemas.microsoft.com/office/powerpoint/2010/main" val="407099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974732" cy="1709907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atin typeface="Georgia" panose="02040502050405020303" pitchFamily="18" charset="0"/>
              </a:rPr>
              <a:t>Vastuu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hyvän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tieteellisen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käytännön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noudattamisesta</a:t>
            </a:r>
            <a:r>
              <a:rPr lang="en-US" sz="3600" dirty="0">
                <a:latin typeface="Georgia" panose="02040502050405020303" pitchFamily="18" charset="0"/>
              </a:rPr>
              <a:t>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56" y="1915885"/>
            <a:ext cx="5762938" cy="31024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Ensisijaisesti tutkijalla itsellään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Tutkimusryhmällä ja sen vastuullisella tutkijalla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Korkeakouluilla ja tutkimuslaitoksilla: tutkimuseettinen koulutus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Yksikön ja laitoksen johdolla: työympäristön edellytykset ja kehittäminen</a:t>
            </a:r>
          </a:p>
        </p:txBody>
      </p:sp>
      <p:pic>
        <p:nvPicPr>
          <p:cNvPr id="7" name="Kuva 6" descr="TENK_fi_cmyk_TUNNUS.pdf">
            <a:extLst>
              <a:ext uri="{FF2B5EF4-FFF2-40B4-BE49-F238E27FC236}">
                <a16:creationId xmlns:a16="http://schemas.microsoft.com/office/drawing/2014/main" id="{5ACBC820-BAB2-45EB-B4F6-BF8A19440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ED97A2C-15B5-4AF7-BD8E-38F77E9C0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04775" y="1624627"/>
            <a:ext cx="2034026" cy="189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6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8"/>
            <a:ext cx="7052553" cy="1709907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atin typeface="Georgia" panose="02040502050405020303" pitchFamily="18" charset="0"/>
              </a:rPr>
              <a:t>Vastuu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hyvän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tieteellisen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käytännön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noudattamisesta</a:t>
            </a:r>
            <a:r>
              <a:rPr lang="en-US" sz="3600" dirty="0">
                <a:latin typeface="Georgia" panose="02040502050405020303" pitchFamily="18" charset="0"/>
              </a:rPr>
              <a:t>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70" y="1915885"/>
            <a:ext cx="5850023" cy="31024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Tieteellisillä seuroilla ja toimittajilla: tiedon välittäjänä ja tieteen edistäjinä toimiminen</a:t>
            </a:r>
          </a:p>
          <a:p>
            <a:pPr marL="0" indent="0">
              <a:buNone/>
            </a:pPr>
            <a:endParaRPr lang="fi-FI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Rahoittajilla: tutkimuksen toimintaedellytysten luominen</a:t>
            </a:r>
          </a:p>
          <a:p>
            <a:pPr lvl="1"/>
            <a:endParaRPr lang="fi-FI" sz="2000" dirty="0">
              <a:latin typeface="Georgia" panose="02040502050405020303" pitchFamily="18" charset="0"/>
            </a:endParaRPr>
          </a:p>
        </p:txBody>
      </p:sp>
      <p:pic>
        <p:nvPicPr>
          <p:cNvPr id="7" name="Kuva 6" descr="TENK_fi_cmyk_TUNNUS.pdf">
            <a:extLst>
              <a:ext uri="{FF2B5EF4-FFF2-40B4-BE49-F238E27FC236}">
                <a16:creationId xmlns:a16="http://schemas.microsoft.com/office/drawing/2014/main" id="{5ACBC820-BAB2-45EB-B4F6-BF8A19440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66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0" y="0"/>
            <a:ext cx="9171959" cy="5162454"/>
          </a:xfrm>
          <a:prstGeom prst="rect">
            <a:avLst/>
          </a:prstGeom>
        </p:spPr>
      </p:pic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799" y="3414916"/>
            <a:ext cx="1487379" cy="1494034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E829BF6B-9F28-49F4-980D-57B46CA3F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75468"/>
            <a:ext cx="6595999" cy="2733482"/>
          </a:xfrm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fi-FI" dirty="0">
                <a:solidFill>
                  <a:srgbClr val="000000"/>
                </a:solidFill>
                <a:latin typeface="Georgia"/>
                <a:ea typeface="+mn-ea"/>
                <a:cs typeface="Georgia"/>
              </a:rPr>
              <a:t>Hyvän tieteellisen käytännön loukkaukset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786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8C2FBBC-F8CB-4789-8774-B1052F04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20544" y="392627"/>
            <a:ext cx="2034026" cy="1911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12" y="422645"/>
            <a:ext cx="6364731" cy="1083426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atin typeface="Georgia"/>
                <a:ea typeface="+mn-ea"/>
              </a:rPr>
              <a:t>Hyvän</a:t>
            </a:r>
            <a:r>
              <a:rPr lang="en-US" sz="3600" dirty="0">
                <a:latin typeface="Georgia"/>
                <a:ea typeface="+mn-ea"/>
              </a:rPr>
              <a:t> </a:t>
            </a:r>
            <a:r>
              <a:rPr lang="en-US" sz="3600" dirty="0" err="1">
                <a:latin typeface="Georgia"/>
                <a:ea typeface="+mn-ea"/>
              </a:rPr>
              <a:t>tieteellisen</a:t>
            </a:r>
            <a:r>
              <a:rPr lang="en-US" sz="3600" dirty="0">
                <a:latin typeface="Georgia"/>
                <a:ea typeface="+mn-ea"/>
              </a:rPr>
              <a:t> </a:t>
            </a:r>
            <a:r>
              <a:rPr lang="en-US" sz="3600" dirty="0" err="1">
                <a:latin typeface="Georgia"/>
                <a:ea typeface="+mn-ea"/>
              </a:rPr>
              <a:t>käytännön</a:t>
            </a:r>
            <a:r>
              <a:rPr lang="en-US" sz="3600" dirty="0">
                <a:latin typeface="Georgia"/>
                <a:ea typeface="+mn-ea"/>
              </a:rPr>
              <a:t> </a:t>
            </a:r>
            <a:r>
              <a:rPr lang="en-US" sz="3600" dirty="0" err="1">
                <a:latin typeface="Georgia"/>
                <a:ea typeface="+mn-ea"/>
              </a:rPr>
              <a:t>loukkauskategoriat</a:t>
            </a:r>
            <a:r>
              <a:rPr lang="en-US" sz="3600" dirty="0">
                <a:latin typeface="Georgia"/>
                <a:ea typeface="+mn-ea"/>
              </a:rPr>
              <a:t> </a:t>
            </a:r>
            <a:r>
              <a:rPr lang="en-US" sz="3600" dirty="0" err="1">
                <a:latin typeface="Georgia"/>
                <a:ea typeface="+mn-ea"/>
              </a:rPr>
              <a:t>Suomessa</a:t>
            </a:r>
            <a:endParaRPr lang="en-US" sz="3600" dirty="0">
              <a:latin typeface="Georgi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13" y="1760707"/>
            <a:ext cx="6364730" cy="3180944"/>
          </a:xfrm>
        </p:spPr>
        <p:txBody>
          <a:bodyPr>
            <a:noAutofit/>
          </a:bodyPr>
          <a:lstStyle/>
          <a:p>
            <a:r>
              <a:rPr lang="fi-FI" sz="2400" dirty="0">
                <a:latin typeface="Georgia" panose="02040502050405020303" pitchFamily="18" charset="0"/>
              </a:rPr>
              <a:t>Vilppi tieteellisessä toiminnassa:</a:t>
            </a:r>
          </a:p>
          <a:p>
            <a:pPr marL="857250" lvl="1" indent="-457200"/>
            <a:r>
              <a:rPr lang="fi-FI" sz="2000" dirty="0">
                <a:latin typeface="Georgia"/>
              </a:rPr>
              <a:t>Sepittäminen (</a:t>
            </a:r>
            <a:r>
              <a:rPr lang="fi-FI" sz="2000" dirty="0" err="1">
                <a:latin typeface="Georgia"/>
              </a:rPr>
              <a:t>fabrication</a:t>
            </a:r>
            <a:r>
              <a:rPr lang="fi-FI" sz="2000" dirty="0">
                <a:latin typeface="Georgia"/>
              </a:rPr>
              <a:t>)</a:t>
            </a:r>
          </a:p>
          <a:p>
            <a:pPr marL="857250" lvl="1" indent="-457200"/>
            <a:r>
              <a:rPr lang="fi-FI" sz="2000" dirty="0">
                <a:latin typeface="Georgia"/>
              </a:rPr>
              <a:t>Havaintojen vääristely  (</a:t>
            </a:r>
            <a:r>
              <a:rPr lang="fi-FI" sz="2000" dirty="0" err="1">
                <a:latin typeface="Georgia"/>
              </a:rPr>
              <a:t>falsification</a:t>
            </a:r>
            <a:r>
              <a:rPr lang="fi-FI" sz="2000" dirty="0">
                <a:latin typeface="Georgia"/>
              </a:rPr>
              <a:t>)</a:t>
            </a:r>
          </a:p>
          <a:p>
            <a:pPr marL="857250" lvl="1" indent="-457200"/>
            <a:r>
              <a:rPr lang="fi-FI" sz="2000" dirty="0">
                <a:latin typeface="Georgia"/>
              </a:rPr>
              <a:t>Plagiointi  (</a:t>
            </a:r>
            <a:r>
              <a:rPr lang="fi-FI" sz="2000" dirty="0" err="1">
                <a:latin typeface="Georgia"/>
              </a:rPr>
              <a:t>plagiarism</a:t>
            </a:r>
            <a:r>
              <a:rPr lang="fi-FI" sz="2000" dirty="0">
                <a:latin typeface="Georgia"/>
              </a:rPr>
              <a:t>)</a:t>
            </a:r>
          </a:p>
          <a:p>
            <a:pPr marL="857250" lvl="1" indent="-457200"/>
            <a:r>
              <a:rPr lang="fi-FI" sz="2000" dirty="0">
                <a:latin typeface="Georgia"/>
              </a:rPr>
              <a:t>Anastaminen  (</a:t>
            </a:r>
            <a:r>
              <a:rPr lang="fi-FI" sz="2000" dirty="0" err="1">
                <a:latin typeface="Georgia"/>
              </a:rPr>
              <a:t>misappropriation</a:t>
            </a:r>
            <a:r>
              <a:rPr lang="fi-FI" sz="2000" dirty="0">
                <a:latin typeface="Georgia"/>
              </a:rPr>
              <a:t>)</a:t>
            </a:r>
            <a:endParaRPr lang="fi-FI" sz="2000" dirty="0">
              <a:latin typeface="Georgia" panose="02040502050405020303" pitchFamily="18" charset="0"/>
            </a:endParaRPr>
          </a:p>
          <a:p>
            <a:r>
              <a:rPr lang="fi-FI" sz="2400" dirty="0">
                <a:latin typeface="Georgia" panose="02040502050405020303" pitchFamily="18" charset="0"/>
              </a:rPr>
              <a:t>Piittaamattomuus hyvästä tieteellisestä   käytännöstä</a:t>
            </a:r>
          </a:p>
          <a:p>
            <a:r>
              <a:rPr lang="fi-FI" sz="2400" dirty="0">
                <a:latin typeface="Georgia" panose="02040502050405020303" pitchFamily="18" charset="0"/>
              </a:rPr>
              <a:t>Muita vastuuttomia menettelyjä</a:t>
            </a:r>
          </a:p>
          <a:p>
            <a:pPr marL="457200" indent="-457200">
              <a:buAutoNum type="arabicPeriod" startAt="2"/>
            </a:pPr>
            <a:endParaRPr lang="fi-FI" sz="2400" dirty="0">
              <a:latin typeface="Georgia" panose="02040502050405020303" pitchFamily="18" charset="0"/>
            </a:endParaRPr>
          </a:p>
          <a:p>
            <a:pPr marL="457200" indent="-45720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fi-FI" sz="2100" dirty="0"/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fi-FI" sz="2100" dirty="0"/>
          </a:p>
        </p:txBody>
      </p:sp>
      <p:pic>
        <p:nvPicPr>
          <p:cNvPr id="5" name="Kuva 4" descr="TENK_fi_cmyk_TUNNUS.pdf">
            <a:extLst>
              <a:ext uri="{FF2B5EF4-FFF2-40B4-BE49-F238E27FC236}">
                <a16:creationId xmlns:a16="http://schemas.microsoft.com/office/drawing/2014/main" id="{EE7C6FC7-7B52-4D54-A35A-18BDE98EF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63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76" y="392626"/>
            <a:ext cx="6050967" cy="1163800"/>
          </a:xfrm>
        </p:spPr>
        <p:txBody>
          <a:bodyPr>
            <a:noAutofit/>
          </a:bodyPr>
          <a:lstStyle/>
          <a:p>
            <a:pPr algn="l"/>
            <a:r>
              <a:rPr lang="fi-FI" sz="3600" dirty="0">
                <a:latin typeface="Georgia"/>
              </a:rPr>
              <a:t>Vilppi 1/4: Sepittäminen (</a:t>
            </a:r>
            <a:r>
              <a:rPr lang="fi-FI" sz="3600" dirty="0" err="1">
                <a:latin typeface="Georgia"/>
              </a:rPr>
              <a:t>fabrication</a:t>
            </a:r>
            <a:r>
              <a:rPr lang="fi-FI" sz="3600" dirty="0">
                <a:latin typeface="Georgia"/>
              </a:rPr>
              <a:t>)</a:t>
            </a:r>
            <a:endParaRPr lang="en-US" sz="3600" dirty="0"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576" y="2304304"/>
            <a:ext cx="6530788" cy="2446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>
                <a:latin typeface="Georgia"/>
              </a:rPr>
              <a:t>Keksittyjen havaintojen tai tulosten esittäminen tiedeyhteisölle</a:t>
            </a:r>
          </a:p>
          <a:p>
            <a:r>
              <a:rPr lang="fi-FI" sz="2400" dirty="0">
                <a:latin typeface="Georgia"/>
              </a:rPr>
              <a:t>havaintoja ei ole tehty tutkimusraportissa kuvatulla tavalla tai menetelmällä</a:t>
            </a:r>
          </a:p>
          <a:p>
            <a:r>
              <a:rPr lang="fi-FI" sz="2400" dirty="0">
                <a:latin typeface="Georgia"/>
              </a:rPr>
              <a:t>tekaistujen tulosten esittäminen raportissa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fi-FI" sz="2100" dirty="0"/>
          </a:p>
        </p:txBody>
      </p:sp>
      <p:pic>
        <p:nvPicPr>
          <p:cNvPr id="8" name="Kuva 7" descr="TENK_fi_cmyk_TUNNUS.pdf">
            <a:extLst>
              <a:ext uri="{FF2B5EF4-FFF2-40B4-BE49-F238E27FC236}">
                <a16:creationId xmlns:a16="http://schemas.microsoft.com/office/drawing/2014/main" id="{56F8F1CF-FEB7-4980-B0DD-D7F8ADDF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20D4FD4-0DDB-4E46-9C94-4C3CEA9D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544" y="392626"/>
            <a:ext cx="2034026" cy="19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7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76" y="392626"/>
            <a:ext cx="6050967" cy="1134618"/>
          </a:xfrm>
        </p:spPr>
        <p:txBody>
          <a:bodyPr>
            <a:noAutofit/>
          </a:bodyPr>
          <a:lstStyle/>
          <a:p>
            <a:pPr algn="l"/>
            <a:r>
              <a:rPr lang="fi-FI" sz="3600" dirty="0">
                <a:latin typeface="Georgia"/>
                <a:ea typeface="+mn-ea"/>
                <a:cs typeface="+mn-cs"/>
              </a:rPr>
              <a:t>Vilppi 2/4:</a:t>
            </a:r>
            <a:r>
              <a:rPr lang="fi-FI" sz="3600" dirty="0">
                <a:latin typeface="Georgia"/>
              </a:rPr>
              <a:t> Havaintojen vääristely (</a:t>
            </a:r>
            <a:r>
              <a:rPr lang="fi-FI" sz="3600" dirty="0" err="1">
                <a:latin typeface="Georgia"/>
              </a:rPr>
              <a:t>falsification</a:t>
            </a:r>
            <a:r>
              <a:rPr lang="fi-FI" sz="3600" dirty="0">
                <a:latin typeface="Georgia"/>
              </a:rPr>
              <a:t>)</a:t>
            </a:r>
            <a:endParaRPr lang="en-US" sz="3600" dirty="0"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576" y="2304304"/>
            <a:ext cx="6884894" cy="2486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>
                <a:latin typeface="Georgia"/>
              </a:rPr>
              <a:t>Alkuperäisten havaintojen tarkoituksellinen muokkaus/esittäminen niin, että tulos vääristyy</a:t>
            </a:r>
          </a:p>
          <a:p>
            <a:pPr marL="400050"/>
            <a:r>
              <a:rPr lang="fi-FI" sz="2400" dirty="0">
                <a:latin typeface="Georgia"/>
              </a:rPr>
              <a:t>perusteeton tutkimustulosten muuttaminen tai valikointi</a:t>
            </a:r>
          </a:p>
          <a:p>
            <a:pPr marL="400050"/>
            <a:r>
              <a:rPr lang="fi-FI" sz="2400" dirty="0">
                <a:latin typeface="Georgia"/>
              </a:rPr>
              <a:t>johtopäätösten kannalta olennaisten tulosten esittämättä jättäminen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fi-FI" sz="2100" dirty="0"/>
          </a:p>
        </p:txBody>
      </p:sp>
      <p:pic>
        <p:nvPicPr>
          <p:cNvPr id="8" name="Kuva 7" descr="TENK_fi_cmyk_TUNNUS.pdf">
            <a:extLst>
              <a:ext uri="{FF2B5EF4-FFF2-40B4-BE49-F238E27FC236}">
                <a16:creationId xmlns:a16="http://schemas.microsoft.com/office/drawing/2014/main" id="{56F8F1CF-FEB7-4980-B0DD-D7F8ADDF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7CE0E09-9283-4BE9-98CF-A35F0C75F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544" y="392626"/>
            <a:ext cx="2034026" cy="19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5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76" y="392625"/>
            <a:ext cx="6050967" cy="1664775"/>
          </a:xfrm>
        </p:spPr>
        <p:txBody>
          <a:bodyPr>
            <a:noAutofit/>
          </a:bodyPr>
          <a:lstStyle/>
          <a:p>
            <a:pPr algn="l"/>
            <a:r>
              <a:rPr lang="fi-FI" sz="3600" dirty="0">
                <a:latin typeface="Georgia"/>
                <a:ea typeface="+mn-ea"/>
                <a:cs typeface="+mn-cs"/>
              </a:rPr>
              <a:t>Vilppi 3/4: </a:t>
            </a:r>
            <a:r>
              <a:rPr lang="fi-FI" sz="3600" dirty="0">
                <a:latin typeface="Georgia"/>
              </a:rPr>
              <a:t>Plagiointi eli luvaton lainaaminen (</a:t>
            </a:r>
            <a:r>
              <a:rPr lang="fi-FI" sz="3600" dirty="0" err="1">
                <a:latin typeface="Georgia"/>
              </a:rPr>
              <a:t>plagiarism</a:t>
            </a:r>
            <a:r>
              <a:rPr lang="fi-FI" sz="3600" dirty="0">
                <a:latin typeface="Georgia"/>
              </a:rPr>
              <a:t>)</a:t>
            </a:r>
            <a:endParaRPr lang="en-US" sz="3600" dirty="0"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577" y="2304304"/>
            <a:ext cx="6050968" cy="227414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fi-FI" sz="2400" dirty="0">
                <a:latin typeface="Georgia"/>
              </a:rPr>
              <a:t>Toisen julkituoman tutkimussuunnitelman,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i-FI" sz="2400" dirty="0">
                <a:latin typeface="Georgia"/>
              </a:rPr>
              <a:t>käsikirjoituksen, artikkelin tai muun tekstin tai sen osan, kuvallisen ilmaisun tai käännöksen esittäminen omanaan.</a:t>
            </a:r>
          </a:p>
          <a:p>
            <a:pPr>
              <a:lnSpc>
                <a:spcPct val="90000"/>
              </a:lnSpc>
              <a:defRPr/>
            </a:pPr>
            <a:r>
              <a:rPr lang="fi-FI" sz="2400" dirty="0">
                <a:latin typeface="Georgia"/>
              </a:rPr>
              <a:t>Plagiointia on sekä suora että mukaillen tehty kopiointi.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fi-FI" sz="2100" dirty="0"/>
          </a:p>
        </p:txBody>
      </p:sp>
      <p:pic>
        <p:nvPicPr>
          <p:cNvPr id="8" name="Kuva 7" descr="TENK_fi_cmyk_TUNNUS.pdf">
            <a:extLst>
              <a:ext uri="{FF2B5EF4-FFF2-40B4-BE49-F238E27FC236}">
                <a16:creationId xmlns:a16="http://schemas.microsoft.com/office/drawing/2014/main" id="{56F8F1CF-FEB7-4980-B0DD-D7F8ADDF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B2FFE04-97B8-4160-9C52-BB24CF9DD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544" y="392626"/>
            <a:ext cx="2034026" cy="19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6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76" y="392625"/>
            <a:ext cx="6050967" cy="1275669"/>
          </a:xfrm>
        </p:spPr>
        <p:txBody>
          <a:bodyPr>
            <a:noAutofit/>
          </a:bodyPr>
          <a:lstStyle/>
          <a:p>
            <a:pPr algn="l"/>
            <a:r>
              <a:rPr lang="fi-FI" sz="3600" dirty="0">
                <a:latin typeface="Georgia"/>
                <a:ea typeface="+mn-ea"/>
                <a:cs typeface="+mn-cs"/>
              </a:rPr>
              <a:t>Vilppi 4/4: Anastaminen </a:t>
            </a:r>
            <a:r>
              <a:rPr lang="fi-FI" sz="3600" dirty="0">
                <a:latin typeface="Georgia"/>
              </a:rPr>
              <a:t>(</a:t>
            </a:r>
            <a:r>
              <a:rPr lang="fi-FI" sz="3600" dirty="0" err="1">
                <a:latin typeface="Georgia"/>
              </a:rPr>
              <a:t>misappropriation</a:t>
            </a:r>
            <a:r>
              <a:rPr lang="fi-FI" sz="3600" dirty="0">
                <a:latin typeface="Georgia"/>
              </a:rPr>
              <a:t>)</a:t>
            </a:r>
            <a:endParaRPr lang="en-US" sz="3600" dirty="0"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576" y="2304304"/>
            <a:ext cx="6050967" cy="227414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latin typeface="Georgia"/>
              </a:rPr>
              <a:t>Alkuperäisen tutkimusidean, -suunnitelman, tutkimushavaintojen tai -aineiston anastaminen toiselta tutkijalta.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i-FI" sz="2100" dirty="0"/>
          </a:p>
        </p:txBody>
      </p:sp>
      <p:pic>
        <p:nvPicPr>
          <p:cNvPr id="8" name="Kuva 7" descr="TENK_fi_cmyk_TUNNUS.pdf">
            <a:extLst>
              <a:ext uri="{FF2B5EF4-FFF2-40B4-BE49-F238E27FC236}">
                <a16:creationId xmlns:a16="http://schemas.microsoft.com/office/drawing/2014/main" id="{56F8F1CF-FEB7-4980-B0DD-D7F8ADDF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0900E76-E2DF-4CAD-A7E1-3B4C24D91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544" y="392626"/>
            <a:ext cx="2034026" cy="19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66" y="422644"/>
            <a:ext cx="5947778" cy="1046233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3600" dirty="0" err="1">
                <a:latin typeface="Georgia"/>
                <a:ea typeface="+mn-ea"/>
              </a:rPr>
              <a:t>Piittaamattomuus</a:t>
            </a:r>
            <a:r>
              <a:rPr lang="en-US" sz="3600" dirty="0">
                <a:latin typeface="Georgia"/>
                <a:ea typeface="+mn-ea"/>
              </a:rPr>
              <a:t> </a:t>
            </a:r>
            <a:r>
              <a:rPr lang="en-US" sz="3600" dirty="0" err="1">
                <a:latin typeface="Georgia"/>
                <a:ea typeface="+mn-ea"/>
              </a:rPr>
              <a:t>hyvästä</a:t>
            </a:r>
            <a:r>
              <a:rPr lang="en-US" sz="3600" dirty="0">
                <a:latin typeface="Georgia"/>
                <a:ea typeface="+mn-ea"/>
              </a:rPr>
              <a:t> </a:t>
            </a:r>
            <a:r>
              <a:rPr lang="en-US" sz="3600" dirty="0" err="1">
                <a:latin typeface="Georgia"/>
                <a:ea typeface="+mn-ea"/>
              </a:rPr>
              <a:t>tieteellisestä</a:t>
            </a:r>
            <a:r>
              <a:rPr lang="en-US" sz="3600" dirty="0">
                <a:latin typeface="Georgia"/>
                <a:ea typeface="+mn-ea"/>
              </a:rPr>
              <a:t> </a:t>
            </a:r>
            <a:r>
              <a:rPr lang="en-US" sz="3600" dirty="0" err="1">
                <a:latin typeface="Georgia"/>
                <a:ea typeface="+mn-ea"/>
              </a:rPr>
              <a:t>käytännöstä</a:t>
            </a:r>
            <a:endParaRPr lang="en-US" sz="3600" dirty="0">
              <a:latin typeface="Georgia"/>
              <a:ea typeface="+mn-ea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2B3A930-55B4-4DCC-B34A-280DFE05A5B3}"/>
              </a:ext>
            </a:extLst>
          </p:cNvPr>
          <p:cNvSpPr txBox="1"/>
          <p:nvPr/>
        </p:nvSpPr>
        <p:spPr>
          <a:xfrm>
            <a:off x="972766" y="1948176"/>
            <a:ext cx="7097028" cy="26871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000" dirty="0">
                <a:latin typeface="Georgia"/>
              </a:rPr>
              <a:t>Esimerkiksi: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muiden tutkijoiden osuuden vähättely; </a:t>
            </a:r>
            <a:r>
              <a:rPr lang="fi-FI" sz="2000" dirty="0" err="1">
                <a:latin typeface="Georgia"/>
              </a:rPr>
              <a:t>tekijyyteen</a:t>
            </a:r>
            <a:r>
              <a:rPr lang="fi-FI" sz="2000" dirty="0">
                <a:latin typeface="Georgia"/>
              </a:rPr>
              <a:t> liittyvät laiminlyönnit esim. yhteisartikkeleiden </a:t>
            </a:r>
            <a:r>
              <a:rPr lang="fi-FI" sz="2000" dirty="0" err="1">
                <a:latin typeface="Georgia"/>
              </a:rPr>
              <a:t>kirjoittajuus</a:t>
            </a:r>
            <a:endParaRPr lang="fi-FI" sz="2000" dirty="0">
              <a:latin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puutteellinen viittaaminen aikaisempiin</a:t>
            </a:r>
            <a:br>
              <a:rPr lang="fi-FI" sz="2000" dirty="0">
                <a:latin typeface="Georgia"/>
              </a:rPr>
            </a:br>
            <a:r>
              <a:rPr lang="fi-FI" sz="2000" dirty="0">
                <a:latin typeface="Georgia"/>
              </a:rPr>
              <a:t>tutkimustuloksiin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tulosten ja menetelmien harhaanjohtava raportointi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ns. itsensä plagiointi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tiedeyhteisön harhaanjohtaminen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latin typeface="Georgia"/>
            </a:endParaRPr>
          </a:p>
        </p:txBody>
      </p:sp>
      <p:pic>
        <p:nvPicPr>
          <p:cNvPr id="9" name="Kuva 8" descr="TENK_fi_cmyk_TUNNUS.pdf">
            <a:extLst>
              <a:ext uri="{FF2B5EF4-FFF2-40B4-BE49-F238E27FC236}">
                <a16:creationId xmlns:a16="http://schemas.microsoft.com/office/drawing/2014/main" id="{54F9C070-6E5E-42A0-9079-56C9641D4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694EBB2-0652-43CA-B5C5-D1F7EDEF1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544" y="392626"/>
            <a:ext cx="2034026" cy="19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6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ENK_fi_cmyk_TUNN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38332" y="2246061"/>
            <a:ext cx="5544691" cy="2773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2000" dirty="0">
                <a:latin typeface="Georgia"/>
              </a:rPr>
              <a:t>Perustettu asetuksella 1991; aloitti 1.2.1992</a:t>
            </a:r>
          </a:p>
          <a:p>
            <a:pPr marL="285750" indent="-285750">
              <a:buFont typeface="Arial"/>
              <a:buChar char="•"/>
            </a:pPr>
            <a:r>
              <a:rPr lang="fi-FI" sz="2000" dirty="0">
                <a:latin typeface="Georgia"/>
                <a:cs typeface="Georgia"/>
              </a:rPr>
              <a:t>OKM nimittää jäsenet tiedeyhteisön ehdotuksesta kolmivuotiskausiksi</a:t>
            </a:r>
          </a:p>
          <a:p>
            <a:pPr marL="285750" indent="-285750">
              <a:buFont typeface="Arial"/>
              <a:buChar char="•"/>
            </a:pPr>
            <a:r>
              <a:rPr lang="fi-FI" sz="2000" dirty="0">
                <a:latin typeface="Georgia"/>
                <a:cs typeface="Georgia"/>
              </a:rPr>
              <a:t>Itsenäinen ja riippumaton asiantuntijaelin</a:t>
            </a:r>
          </a:p>
          <a:p>
            <a:pPr marL="285750" indent="-285750">
              <a:buFont typeface="Arial"/>
              <a:buChar char="•"/>
            </a:pPr>
            <a:r>
              <a:rPr lang="fi-FI" sz="2000" dirty="0">
                <a:latin typeface="Georgia"/>
                <a:cs typeface="Georgia"/>
              </a:rPr>
              <a:t>Osa infrastruktuurista kuten toimitilat Tieteellisten seurain valtuuskunnan yhteydessä</a:t>
            </a:r>
          </a:p>
          <a:p>
            <a:pPr marL="285750" indent="-285750">
              <a:buFont typeface="Arial"/>
              <a:buChar char="•"/>
            </a:pPr>
            <a:endParaRPr lang="fi-FI" sz="2000" dirty="0" err="1">
              <a:latin typeface="Georgia"/>
              <a:cs typeface="Georgia"/>
            </a:endParaRPr>
          </a:p>
        </p:txBody>
      </p:sp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274902"/>
            <a:ext cx="2056644" cy="197116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D78D704-7728-4BDF-BAE4-B7253C31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6304019" cy="2040083"/>
          </a:xfrm>
        </p:spPr>
        <p:txBody>
          <a:bodyPr>
            <a:noAutofit/>
          </a:bodyPr>
          <a:lstStyle/>
          <a:p>
            <a:pPr algn="l"/>
            <a:r>
              <a:rPr lang="fi-FI" sz="3600" dirty="0">
                <a:latin typeface="Georgia"/>
              </a:rPr>
              <a:t>Tutkimuseettinen neuvottelukunta (TENK)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38585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66" y="422644"/>
            <a:ext cx="5947778" cy="1152003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3600" dirty="0" err="1">
                <a:latin typeface="Georgia"/>
                <a:ea typeface="+mn-ea"/>
              </a:rPr>
              <a:t>Muita</a:t>
            </a:r>
            <a:r>
              <a:rPr lang="en-US" sz="3600" dirty="0">
                <a:latin typeface="Georgia"/>
                <a:ea typeface="+mn-ea"/>
              </a:rPr>
              <a:t> </a:t>
            </a:r>
            <a:r>
              <a:rPr lang="en-US" sz="3600" dirty="0" err="1">
                <a:latin typeface="Georgia"/>
                <a:ea typeface="+mn-ea"/>
              </a:rPr>
              <a:t>vastuuttomia</a:t>
            </a:r>
            <a:r>
              <a:rPr lang="en-US" sz="3600" dirty="0">
                <a:latin typeface="Georgia"/>
                <a:ea typeface="+mn-ea"/>
              </a:rPr>
              <a:t> </a:t>
            </a:r>
            <a:r>
              <a:rPr lang="en-US" sz="3600" dirty="0" err="1">
                <a:latin typeface="Georgia"/>
                <a:ea typeface="+mn-ea"/>
              </a:rPr>
              <a:t>menettelyjä</a:t>
            </a:r>
            <a:endParaRPr lang="en-US" sz="3600" dirty="0">
              <a:latin typeface="Georgia"/>
              <a:ea typeface="+mn-ea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2B3A930-55B4-4DCC-B34A-280DFE05A5B3}"/>
              </a:ext>
            </a:extLst>
          </p:cNvPr>
          <p:cNvSpPr txBox="1"/>
          <p:nvPr/>
        </p:nvSpPr>
        <p:spPr>
          <a:xfrm>
            <a:off x="972766" y="1828579"/>
            <a:ext cx="7097028" cy="29381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000" dirty="0">
                <a:latin typeface="Georgia"/>
              </a:rPr>
              <a:t>Esimerkiksi: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Georgia"/>
              </a:rPr>
              <a:t>tekijyyden</a:t>
            </a:r>
            <a:r>
              <a:rPr lang="fi-FI" sz="2000" dirty="0">
                <a:latin typeface="Georgia"/>
              </a:rPr>
              <a:t> manipulointi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omien tieteellisten ansioiden paisuttelu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tutkimusviittausten määrän keinotekoinen lisääminen esim. tutkimuksen lähdeluetteloa paisuttelemalla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perätön ja ilkivaltainen ilmianto HTK-loukkauksesta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yleisön harhauttaminen esittämällä julkisuudessa vääristeleviä tietoja tutkimuksen tulosten tieteellisestä merkityksestä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Georgia"/>
            </a:endParaRPr>
          </a:p>
        </p:txBody>
      </p:sp>
      <p:pic>
        <p:nvPicPr>
          <p:cNvPr id="9" name="Kuva 8" descr="TENK_fi_cmyk_TUNNUS.pdf">
            <a:extLst>
              <a:ext uri="{FF2B5EF4-FFF2-40B4-BE49-F238E27FC236}">
                <a16:creationId xmlns:a16="http://schemas.microsoft.com/office/drawing/2014/main" id="{54F9C070-6E5E-42A0-9079-56C9641D4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80D0C27-CFEB-48D0-B91C-BF1EE982E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544" y="392626"/>
            <a:ext cx="2034026" cy="19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09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809" y="390748"/>
            <a:ext cx="6758291" cy="1005171"/>
          </a:xfrm>
        </p:spPr>
        <p:txBody>
          <a:bodyPr>
            <a:noAutofit/>
          </a:bodyPr>
          <a:lstStyle/>
          <a:p>
            <a:pPr algn="l"/>
            <a:r>
              <a:rPr lang="fi-FI" sz="3600" dirty="0">
                <a:latin typeface="Georgia" panose="02040502050405020303" pitchFamily="18" charset="0"/>
              </a:rPr>
              <a:t>Tiedevilppiepäilystä ilmoittaminen 1/3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73203" y="1935803"/>
            <a:ext cx="6047341" cy="2553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>
                <a:latin typeface="Georgia" panose="02040502050405020303" pitchFamily="18" charset="0"/>
              </a:rPr>
              <a:t>Tutkimuseettisen neuvottelukunnan ohjeen mukaan:</a:t>
            </a:r>
          </a:p>
          <a:p>
            <a:pPr lvl="0"/>
            <a:r>
              <a:rPr lang="fi-FI" sz="2000" dirty="0">
                <a:latin typeface="Georgia" panose="02040502050405020303" pitchFamily="18" charset="0"/>
              </a:rPr>
              <a:t>Kuka tahansa voi tehdä ilmoituksen hyvän tieteellisen käytännön (HKT) loukkausepäilystä.</a:t>
            </a:r>
          </a:p>
          <a:p>
            <a:r>
              <a:rPr lang="fi-FI" sz="2000" dirty="0">
                <a:latin typeface="Georgia" panose="02040502050405020303" pitchFamily="18" charset="0"/>
              </a:rPr>
              <a:t>Käytettävissä </a:t>
            </a:r>
            <a:r>
              <a:rPr lang="fi-FI" sz="2000" dirty="0" err="1">
                <a:latin typeface="Georgia" panose="02040502050405020303" pitchFamily="18" charset="0"/>
              </a:rPr>
              <a:t>TENKin</a:t>
            </a:r>
            <a:r>
              <a:rPr lang="fi-FI" sz="2000" dirty="0">
                <a:latin typeface="Georgia" panose="02040502050405020303" pitchFamily="18" charset="0"/>
              </a:rPr>
              <a:t> laatima ilmoituslomake vuodelta 2019</a:t>
            </a:r>
          </a:p>
          <a:p>
            <a:pPr>
              <a:lnSpc>
                <a:spcPct val="90000"/>
              </a:lnSpc>
              <a:buNone/>
            </a:pPr>
            <a:endParaRPr lang="fi-FI" sz="2000" dirty="0">
              <a:latin typeface="Georgia" panose="02040502050405020303" pitchFamily="18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1D39230-5C03-4716-B5B5-3AF1F41A1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54052" y="486770"/>
            <a:ext cx="1967010" cy="1723390"/>
          </a:xfrm>
          <a:prstGeom prst="rect">
            <a:avLst/>
          </a:prstGeom>
        </p:spPr>
      </p:pic>
      <p:pic>
        <p:nvPicPr>
          <p:cNvPr id="5" name="Kuva 4" descr="TENK_fi_cmyk_TUNNUS.pdf">
            <a:extLst>
              <a:ext uri="{FF2B5EF4-FFF2-40B4-BE49-F238E27FC236}">
                <a16:creationId xmlns:a16="http://schemas.microsoft.com/office/drawing/2014/main" id="{2F736220-FE9A-443C-876C-71017CB28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8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4128" y="390748"/>
            <a:ext cx="6733972" cy="1005171"/>
          </a:xfrm>
        </p:spPr>
        <p:txBody>
          <a:bodyPr>
            <a:noAutofit/>
          </a:bodyPr>
          <a:lstStyle/>
          <a:p>
            <a:pPr algn="l"/>
            <a:r>
              <a:rPr lang="fi-FI" sz="3600" dirty="0">
                <a:latin typeface="Georgia" panose="02040502050405020303" pitchFamily="18" charset="0"/>
              </a:rPr>
              <a:t>Tiedevilppiepäilystä ilmoittaminen 2/3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24128" y="1935803"/>
            <a:ext cx="5996416" cy="2782111"/>
          </a:xfrm>
        </p:spPr>
        <p:txBody>
          <a:bodyPr>
            <a:noAutofit/>
          </a:bodyPr>
          <a:lstStyle/>
          <a:p>
            <a:pPr lvl="0"/>
            <a:r>
              <a:rPr lang="fi-FI" sz="2000" dirty="0">
                <a:latin typeface="Georgia" panose="02040502050405020303" pitchFamily="18" charset="0"/>
              </a:rPr>
              <a:t>Ilmoitus on tehtävä siihen organisaatioon, jossa epäilyn alainen tutkimus on tekeillä tai tehty.</a:t>
            </a:r>
          </a:p>
          <a:p>
            <a:pPr lvl="0"/>
            <a:r>
              <a:rPr lang="fi-FI" sz="2000" dirty="0">
                <a:latin typeface="Georgia" panose="02040502050405020303" pitchFamily="18" charset="0"/>
              </a:rPr>
              <a:t>Ilmoituksen voi tehdä vain, jos ko. organisaatio on sitoutunut HTK-ohjeeseen. (luettelo </a:t>
            </a:r>
            <a:r>
              <a:rPr lang="fi-FI" sz="2000" dirty="0" err="1">
                <a:latin typeface="Georgia" panose="02040502050405020303" pitchFamily="18" charset="0"/>
              </a:rPr>
              <a:t>TENKin</a:t>
            </a:r>
            <a:r>
              <a:rPr lang="fi-FI" sz="2000" dirty="0">
                <a:latin typeface="Georgia" panose="02040502050405020303" pitchFamily="18" charset="0"/>
              </a:rPr>
              <a:t> verkkosivuilla) </a:t>
            </a:r>
          </a:p>
          <a:p>
            <a:pPr lvl="0"/>
            <a:r>
              <a:rPr lang="fi-FI" sz="2000" dirty="0">
                <a:latin typeface="Georgia" panose="02040502050405020303" pitchFamily="18" charset="0"/>
              </a:rPr>
              <a:t>Ilmoitus on tehtävä suoraan organisaation ylimmälle johtajalle.</a:t>
            </a:r>
          </a:p>
          <a:p>
            <a:pPr>
              <a:lnSpc>
                <a:spcPct val="90000"/>
              </a:lnSpc>
              <a:buNone/>
            </a:pPr>
            <a:endParaRPr lang="fi-FI" sz="2000" dirty="0">
              <a:latin typeface="Georgia" panose="02040502050405020303" pitchFamily="18" charset="0"/>
            </a:endParaRPr>
          </a:p>
        </p:txBody>
      </p:sp>
      <p:pic>
        <p:nvPicPr>
          <p:cNvPr id="5" name="Kuva 4" descr="TENK_fi_cmyk_TUNNUS.pdf">
            <a:extLst>
              <a:ext uri="{FF2B5EF4-FFF2-40B4-BE49-F238E27FC236}">
                <a16:creationId xmlns:a16="http://schemas.microsoft.com/office/drawing/2014/main" id="{A18B231A-AA9A-401C-AF55-5FCD4F7C5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9D20391-9639-411D-881B-0958A8BB7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54052" y="486770"/>
            <a:ext cx="1967010" cy="172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0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390748"/>
            <a:ext cx="6743700" cy="1005171"/>
          </a:xfrm>
        </p:spPr>
        <p:txBody>
          <a:bodyPr>
            <a:noAutofit/>
          </a:bodyPr>
          <a:lstStyle/>
          <a:p>
            <a:pPr algn="l"/>
            <a:r>
              <a:rPr lang="fi-FI" sz="3600" dirty="0">
                <a:latin typeface="Georgia" panose="02040502050405020303" pitchFamily="18" charset="0"/>
              </a:rPr>
              <a:t>Tiedevilppiepäilystä ilmoittaminen 3/3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54727" y="1935804"/>
            <a:ext cx="7447829" cy="2971800"/>
          </a:xfrm>
        </p:spPr>
        <p:txBody>
          <a:bodyPr>
            <a:noAutofit/>
          </a:bodyPr>
          <a:lstStyle/>
          <a:p>
            <a:r>
              <a:rPr lang="fi-FI" sz="2000" dirty="0">
                <a:latin typeface="Georgia" panose="02040502050405020303" pitchFamily="18" charset="0"/>
              </a:rPr>
              <a:t>Ilmoituksen tekemiselle ei ole aikarajaa. </a:t>
            </a:r>
            <a:br>
              <a:rPr lang="fi-FI" sz="2000" dirty="0">
                <a:latin typeface="Georgia" panose="02040502050405020303" pitchFamily="18" charset="0"/>
              </a:rPr>
            </a:br>
            <a:r>
              <a:rPr lang="fi-FI" sz="2000" dirty="0">
                <a:latin typeface="Georgia" panose="02040502050405020303" pitchFamily="18" charset="0"/>
              </a:rPr>
              <a:t>Tutkimusvilppi ei tekona vanhennu.</a:t>
            </a:r>
          </a:p>
          <a:p>
            <a:pPr lvl="0"/>
            <a:r>
              <a:rPr lang="fi-FI" sz="2000" dirty="0">
                <a:latin typeface="Georgia" panose="02040502050405020303" pitchFamily="18" charset="0"/>
              </a:rPr>
              <a:t>Ilmoitus tehdään omalla nimellä. Vain äärimmäisen arkaluonteisissa tapauksissa ja vakavaa vilppiä epäiltäessä ilmoituksen tekemisestä nimettömänä voi tiedustella Tutkimuseettisen neuvottelukunnan pääsihteeriltä. </a:t>
            </a:r>
          </a:p>
          <a:p>
            <a:pPr lvl="0"/>
            <a:r>
              <a:rPr lang="fi-FI" sz="2000" dirty="0">
                <a:latin typeface="Georgia" panose="02040502050405020303" pitchFamily="18" charset="0"/>
              </a:rPr>
              <a:t>Perätön ja ilkivaltainen ilmianto HTK-loukkauksesta voi itsessään olla HTK-loukkaus.</a:t>
            </a:r>
          </a:p>
        </p:txBody>
      </p:sp>
      <p:pic>
        <p:nvPicPr>
          <p:cNvPr id="5" name="Kuva 4" descr="TENK_fi_cmyk_TUNNUS.pdf">
            <a:extLst>
              <a:ext uri="{FF2B5EF4-FFF2-40B4-BE49-F238E27FC236}">
                <a16:creationId xmlns:a16="http://schemas.microsoft.com/office/drawing/2014/main" id="{8AFF43FC-9F58-420B-A441-697FD5FF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3F981D9-CFC5-4904-944D-A2F90CA2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54052" y="486770"/>
            <a:ext cx="1967010" cy="172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9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HTK-prosessin kuvaus. Vaiheet: HTK-prosessin käynnistyy kirjallisella, perustellulla ilmoituksella HTK-loukkausepäilystä siihen organisaatioon, jossa epäilty loukkaus on tehty. Johtaja päättää jatkotoimista. Esiselvityksessä kuullaan kaikkia osapuolia. Jos esiselvityksen perusteella on syytä epäillä HTK-loukkausta, varsinaisen tutkinnan tekee tutkintaryhmä, jossa on myös tutkivan organisaation ulkopuolisia jäseniä. Johtaja päättää, onko epäilty syyllistynyt HTK-loukkaukseen.">
            <a:extLst>
              <a:ext uri="{FF2B5EF4-FFF2-40B4-BE49-F238E27FC236}">
                <a16:creationId xmlns:a16="http://schemas.microsoft.com/office/drawing/2014/main" id="{46217DD5-48E2-4CAA-9D58-EEFC6318B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36" y="109189"/>
            <a:ext cx="3529528" cy="4925121"/>
          </a:xfrm>
          <a:prstGeom prst="rect">
            <a:avLst/>
          </a:prstGeom>
        </p:spPr>
      </p:pic>
      <p:pic>
        <p:nvPicPr>
          <p:cNvPr id="3" name="Kuva 2" descr="TENK_fi_cmyk_TUNNUS.pdf">
            <a:extLst>
              <a:ext uri="{FF2B5EF4-FFF2-40B4-BE49-F238E27FC236}">
                <a16:creationId xmlns:a16="http://schemas.microsoft.com/office/drawing/2014/main" id="{A91B1900-E258-487B-A678-E745567F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812260" y="260696"/>
            <a:ext cx="7320063" cy="930941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sz="2400" dirty="0" err="1">
                <a:latin typeface="Georgia" panose="02040502050405020303" pitchFamily="18" charset="0"/>
              </a:rPr>
              <a:t>TENKille</a:t>
            </a:r>
            <a:r>
              <a:rPr lang="fi-FI" sz="2400" dirty="0">
                <a:latin typeface="Georgia" panose="02040502050405020303" pitchFamily="18" charset="0"/>
              </a:rPr>
              <a:t> ilmoitetut uudet HTK-loukkausepäilyt ja tutkimusorganisaatioissa todetut HTK-loukkaukset</a:t>
            </a:r>
            <a:endParaRPr lang="fi-FI" sz="24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Kuva 10" descr="Pylväskaavio, jossa TENKille ilmoitettujen uusien HTK-loukkausepäilyjen ja todettujen HTK-loukkausten lukumäärät vuosittain. Vuonna 2014 23 epäilyä ja 6 todettua, vuonna 2015 24 epäilyä ja 7 todettua, vuonna 2016 20 epäilyä ja 3 todettua, vuonna 2017 21 epäilyä ja 5 todettua, vuonna 2018 24 epäilyä, joista 16 koski YAMK-opinnäytteitä, ja 11 todettua, joista 7 koski YAMK-opinnäytteitä.">
            <a:extLst>
              <a:ext uri="{FF2B5EF4-FFF2-40B4-BE49-F238E27FC236}">
                <a16:creationId xmlns:a16="http://schemas.microsoft.com/office/drawing/2014/main" id="{4598FC60-59AA-4983-A995-E818031EE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10" y="1191636"/>
            <a:ext cx="8389579" cy="36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65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924128" y="260697"/>
            <a:ext cx="7276289" cy="787004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sz="2400" dirty="0" err="1">
                <a:latin typeface="Georgia" panose="02040502050405020303" pitchFamily="18" charset="0"/>
              </a:rPr>
              <a:t>TENKin</a:t>
            </a:r>
            <a:r>
              <a:rPr lang="fi-FI" sz="2400" dirty="0">
                <a:latin typeface="Georgia" panose="02040502050405020303" pitchFamily="18" charset="0"/>
              </a:rPr>
              <a:t> vastaanottamat lausuntopyynnöt </a:t>
            </a:r>
            <a:br>
              <a:rPr lang="fi-FI" sz="2400" dirty="0">
                <a:latin typeface="Georgia" panose="02040502050405020303" pitchFamily="18" charset="0"/>
              </a:rPr>
            </a:br>
            <a:r>
              <a:rPr lang="fi-FI" sz="2400" dirty="0">
                <a:latin typeface="Georgia" panose="02040502050405020303" pitchFamily="18" charset="0"/>
              </a:rPr>
              <a:t>ja </a:t>
            </a:r>
            <a:r>
              <a:rPr lang="fi-FI" sz="2400" dirty="0" err="1">
                <a:latin typeface="Georgia" panose="02040502050405020303" pitchFamily="18" charset="0"/>
              </a:rPr>
              <a:t>TENKin</a:t>
            </a:r>
            <a:r>
              <a:rPr lang="fi-FI" sz="2400" dirty="0">
                <a:latin typeface="Georgia" panose="02040502050405020303" pitchFamily="18" charset="0"/>
              </a:rPr>
              <a:t> antamat lausunnot</a:t>
            </a:r>
          </a:p>
        </p:txBody>
      </p:sp>
      <p:pic>
        <p:nvPicPr>
          <p:cNvPr id="5" name="Kuva 4" descr="Pylväskaavio, jossa TENKin vastaanottamien lausuntopyyntöjen ja annettujen lausuntojen lukumäärät vuosittain. Vuonna 2014 lausuntopyyntöjä 11 ja lausuntoja 4, vuonna 2015 lausuntopyyntöjä 11 ja lausuntoja 8, vuonna 2016 lausuntopyyntöjä 9 ja lausuntoja 8, vuonna 2017 lausuntopyyntöjä 9 ja lausuntoja 10, vuonna 2018 lausuntopyyntöjä 16 ja lausuntoja 9.">
            <a:extLst>
              <a:ext uri="{FF2B5EF4-FFF2-40B4-BE49-F238E27FC236}">
                <a16:creationId xmlns:a16="http://schemas.microsoft.com/office/drawing/2014/main" id="{A7D0760D-9FDC-4B72-9FC9-7C8B1D6D5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5" y="1047701"/>
            <a:ext cx="8205849" cy="39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74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0" y="0"/>
            <a:ext cx="9171958" cy="516245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37162" y="1502922"/>
            <a:ext cx="6256723" cy="3426863"/>
          </a:xfrm>
        </p:spPr>
        <p:txBody>
          <a:bodyPr/>
          <a:lstStyle/>
          <a:p>
            <a:pPr algn="l"/>
            <a:r>
              <a:rPr lang="fi-FI" dirty="0">
                <a:solidFill>
                  <a:schemeClr val="bg1"/>
                </a:solidFill>
                <a:latin typeface="Georgia"/>
                <a:cs typeface="Georgia"/>
              </a:rPr>
              <a:t>Muut </a:t>
            </a:r>
            <a:r>
              <a:rPr lang="fi-FI" dirty="0" err="1">
                <a:solidFill>
                  <a:schemeClr val="bg1"/>
                </a:solidFill>
                <a:latin typeface="Georgia"/>
                <a:cs typeface="Georgia"/>
              </a:rPr>
              <a:t>TENKin</a:t>
            </a:r>
            <a:r>
              <a:rPr lang="fi-FI" dirty="0">
                <a:solidFill>
                  <a:schemeClr val="bg1"/>
                </a:solidFill>
                <a:latin typeface="Georgia"/>
                <a:cs typeface="Georgia"/>
              </a:rPr>
              <a:t> ohjeet ja suositukset</a:t>
            </a:r>
            <a:endParaRPr lang="fi-FI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pic>
        <p:nvPicPr>
          <p:cNvPr id="7" name="Kuva 6" descr="TENK_fi_swe_eng_neg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23" y="3386485"/>
            <a:ext cx="1919504" cy="14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39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ompassi_Tenk_pun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274902"/>
            <a:ext cx="2056644" cy="1971160"/>
          </a:xfrm>
          <a:prstGeom prst="rect">
            <a:avLst/>
          </a:prstGeom>
        </p:spPr>
      </p:pic>
      <p:pic>
        <p:nvPicPr>
          <p:cNvPr id="4" name="Kuva 3" descr="TENK_fi_cmyk_TUNNU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7BBCE50-677F-49CB-9618-9A60B02A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304019" cy="1492192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fi-FI" sz="3600" dirty="0">
                <a:solidFill>
                  <a:prstClr val="black"/>
                </a:solidFill>
                <a:latin typeface="Georgia"/>
                <a:ea typeface="+mn-ea"/>
                <a:cs typeface="Gill Sans"/>
              </a:rPr>
              <a:t>Muut </a:t>
            </a:r>
            <a:r>
              <a:rPr lang="fi-FI" sz="3600" dirty="0" err="1">
                <a:solidFill>
                  <a:prstClr val="black"/>
                </a:solidFill>
                <a:latin typeface="Georgia"/>
                <a:ea typeface="+mn-ea"/>
                <a:cs typeface="Gill Sans"/>
              </a:rPr>
              <a:t>TENKin</a:t>
            </a:r>
            <a:r>
              <a:rPr lang="fi-FI" sz="3600" dirty="0">
                <a:solidFill>
                  <a:prstClr val="black"/>
                </a:solidFill>
                <a:latin typeface="Georgia"/>
                <a:ea typeface="+mn-ea"/>
                <a:cs typeface="Gill Sans"/>
              </a:rPr>
              <a:t> ohjeet ja suositukset 1/3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6F0EB4-4F33-4C44-9105-D8471CEB2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8171"/>
            <a:ext cx="7578160" cy="3322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Georgia" panose="02040502050405020303" pitchFamily="18" charset="0"/>
              </a:rPr>
              <a:t>Tutkijan ansioluettelomalli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laadittu yhdessä Suomen akatemian, Suomen yliopistot ry (UNIFI) ja Ammattikorkeakoulujen rehtorineuvoston (</a:t>
            </a:r>
            <a:r>
              <a:rPr lang="fi-FI" sz="2000" dirty="0" err="1">
                <a:latin typeface="Georgia" panose="02040502050405020303" pitchFamily="18" charset="0"/>
              </a:rPr>
              <a:t>Arenen</a:t>
            </a:r>
            <a:r>
              <a:rPr lang="fi-FI" sz="2000" dirty="0">
                <a:latin typeface="Georgia" panose="02040502050405020303" pitchFamily="18" charset="0"/>
              </a:rPr>
              <a:t>) kanssa (2012) 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fi-FI" sz="2400" dirty="0">
                <a:latin typeface="Georgia" panose="02040502050405020303" pitchFamily="18" charset="0"/>
              </a:rPr>
              <a:t>Tutkimuseettisiä näkökohtia väitöskirjan ohjaus- ja tarkastusprosessiin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Tutkimuseettisen neuvottelukunnan ja Suomen yliopistot UNIFI ry:n suosituksia yliopistoille (2016)</a:t>
            </a:r>
          </a:p>
          <a:p>
            <a:endParaRPr lang="fi-FI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96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ENK_fi_cmyk_TUNN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7BBCE50-677F-49CB-9618-9A60B02A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109020" cy="1492192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fi-FI" sz="3600" dirty="0">
                <a:solidFill>
                  <a:prstClr val="black"/>
                </a:solidFill>
                <a:latin typeface="Georgia"/>
                <a:ea typeface="+mn-ea"/>
                <a:cs typeface="Gill Sans"/>
              </a:rPr>
              <a:t>Muut </a:t>
            </a:r>
            <a:r>
              <a:rPr lang="fi-FI" sz="3600" dirty="0" err="1">
                <a:solidFill>
                  <a:prstClr val="black"/>
                </a:solidFill>
                <a:latin typeface="Georgia"/>
                <a:ea typeface="+mn-ea"/>
                <a:cs typeface="Gill Sans"/>
              </a:rPr>
              <a:t>TENKin</a:t>
            </a:r>
            <a:r>
              <a:rPr lang="fi-FI" sz="3600" dirty="0">
                <a:solidFill>
                  <a:prstClr val="black"/>
                </a:solidFill>
                <a:latin typeface="Georgia"/>
                <a:ea typeface="+mn-ea"/>
                <a:cs typeface="Gill Sans"/>
              </a:rPr>
              <a:t> ohjeet ja suositukset 2/3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6F0EB4-4F33-4C44-9105-D8471CEB2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8171"/>
            <a:ext cx="7578160" cy="3322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Georgia"/>
              </a:rPr>
              <a:t>Tutkimusetiikan tukihenkilötoiminta</a:t>
            </a:r>
          </a:p>
          <a:p>
            <a:pPr marL="285750" indent="-285750"/>
            <a:r>
              <a:rPr lang="fi-FI" sz="2000" dirty="0">
                <a:latin typeface="Georgia"/>
              </a:rPr>
              <a:t>Suositukset tutkimusetiikan tukihenkilöille ja heidän taustaorganisaatioilleen (2017)</a:t>
            </a:r>
          </a:p>
          <a:p>
            <a:endParaRPr lang="fi-FI" sz="2000" dirty="0">
              <a:latin typeface="Georgia"/>
            </a:endParaRPr>
          </a:p>
          <a:p>
            <a:pPr marL="0" indent="0">
              <a:buNone/>
            </a:pPr>
            <a:r>
              <a:rPr lang="fi-FI" sz="2400" dirty="0">
                <a:latin typeface="Georgia"/>
              </a:rPr>
              <a:t>Tieteellisten julkaisujen </a:t>
            </a:r>
            <a:r>
              <a:rPr lang="fi-FI" sz="2400" dirty="0" err="1">
                <a:latin typeface="Georgia"/>
              </a:rPr>
              <a:t>tekijyydestä</a:t>
            </a:r>
            <a:r>
              <a:rPr lang="fi-FI" sz="2400" dirty="0">
                <a:latin typeface="Georgia"/>
              </a:rPr>
              <a:t> sopiminen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Tutkimuseettisen neuvottelukunnan suositus (2018)</a:t>
            </a:r>
          </a:p>
        </p:txBody>
      </p:sp>
    </p:spTree>
    <p:extLst>
      <p:ext uri="{BB962C8B-B14F-4D97-AF65-F5344CB8AC3E}">
        <p14:creationId xmlns:p14="http://schemas.microsoft.com/office/powerpoint/2010/main" val="288080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ENK_fi_cmyk_TUNN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38332" y="2212751"/>
            <a:ext cx="5544691" cy="2601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Georgia"/>
              </a:rPr>
              <a:t>Edistää</a:t>
            </a:r>
            <a:r>
              <a:rPr lang="en-US" sz="2000" dirty="0">
                <a:latin typeface="Georgia"/>
              </a:rPr>
              <a:t> </a:t>
            </a:r>
            <a:r>
              <a:rPr lang="en-US" sz="2000" dirty="0" err="1">
                <a:latin typeface="Georgia"/>
              </a:rPr>
              <a:t>hyvää</a:t>
            </a:r>
            <a:r>
              <a:rPr lang="en-US" sz="2000" dirty="0">
                <a:latin typeface="Georgia"/>
              </a:rPr>
              <a:t> </a:t>
            </a:r>
            <a:r>
              <a:rPr lang="en-US" sz="2000" dirty="0" err="1">
                <a:latin typeface="Georgia"/>
              </a:rPr>
              <a:t>tieteellistä</a:t>
            </a:r>
            <a:r>
              <a:rPr lang="en-US" sz="2000" dirty="0">
                <a:latin typeface="Georgia"/>
              </a:rPr>
              <a:t> </a:t>
            </a:r>
            <a:r>
              <a:rPr lang="en-US" sz="2000" dirty="0" err="1">
                <a:latin typeface="Georgia"/>
              </a:rPr>
              <a:t>käytäntöä</a:t>
            </a:r>
            <a:r>
              <a:rPr lang="en-US" sz="2000" dirty="0">
                <a:latin typeface="Georgia"/>
              </a:rPr>
              <a:t> ja </a:t>
            </a:r>
            <a:r>
              <a:rPr lang="en-US" sz="2000" dirty="0" err="1">
                <a:latin typeface="Georgia"/>
              </a:rPr>
              <a:t>tutkimusetiikkaa</a:t>
            </a:r>
            <a:endParaRPr lang="en-US" sz="2000" dirty="0">
              <a:latin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Georgia"/>
              </a:rPr>
              <a:t>Ennaltaehkäisee</a:t>
            </a:r>
            <a:r>
              <a:rPr lang="en-US" sz="2000" dirty="0">
                <a:latin typeface="Georgia"/>
              </a:rPr>
              <a:t> </a:t>
            </a:r>
            <a:r>
              <a:rPr lang="en-US" sz="2000" dirty="0" err="1">
                <a:latin typeface="Georgia"/>
              </a:rPr>
              <a:t>tiedevilppiä</a:t>
            </a:r>
            <a:endParaRPr lang="en-US" sz="2000" dirty="0">
              <a:latin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Georgia"/>
              </a:rPr>
              <a:t>Valvoo</a:t>
            </a:r>
            <a:r>
              <a:rPr lang="en-US" sz="2000" dirty="0">
                <a:latin typeface="Georgia"/>
              </a:rPr>
              <a:t> ja </a:t>
            </a:r>
            <a:r>
              <a:rPr lang="en-US" sz="2000" dirty="0" err="1">
                <a:latin typeface="Georgia"/>
              </a:rPr>
              <a:t>tilastoi</a:t>
            </a:r>
            <a:r>
              <a:rPr lang="en-US" sz="2000" dirty="0">
                <a:latin typeface="Georgia"/>
              </a:rPr>
              <a:t> </a:t>
            </a:r>
            <a:r>
              <a:rPr lang="en-US" sz="2000" dirty="0" err="1">
                <a:latin typeface="Georgia"/>
              </a:rPr>
              <a:t>tiedevilppitutkintaa</a:t>
            </a:r>
            <a:r>
              <a:rPr lang="en-US" sz="2000" dirty="0">
                <a:latin typeface="Georgia"/>
              </a:rPr>
              <a:t> </a:t>
            </a:r>
            <a:r>
              <a:rPr lang="en-US" sz="2000" dirty="0" err="1">
                <a:latin typeface="Georgia"/>
              </a:rPr>
              <a:t>suomessa</a:t>
            </a:r>
            <a:endParaRPr lang="en-US" sz="2000" dirty="0">
              <a:latin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Georgia"/>
              </a:rPr>
              <a:t>Koordinoi</a:t>
            </a:r>
            <a:r>
              <a:rPr lang="en-US" sz="2000" dirty="0">
                <a:latin typeface="Georgia"/>
              </a:rPr>
              <a:t> </a:t>
            </a:r>
            <a:r>
              <a:rPr lang="en-US" sz="2000" dirty="0" err="1">
                <a:latin typeface="Georgia"/>
              </a:rPr>
              <a:t>ihmistieteiden</a:t>
            </a:r>
            <a:r>
              <a:rPr lang="en-US" sz="2000" dirty="0">
                <a:latin typeface="Georgia"/>
              </a:rPr>
              <a:t> </a:t>
            </a:r>
            <a:r>
              <a:rPr lang="en-US" sz="2000" dirty="0" err="1">
                <a:latin typeface="Georgia"/>
              </a:rPr>
              <a:t>alan</a:t>
            </a:r>
            <a:r>
              <a:rPr lang="en-US" sz="2000" dirty="0">
                <a:latin typeface="Georgia"/>
              </a:rPr>
              <a:t> </a:t>
            </a:r>
            <a:r>
              <a:rPr lang="en-US" sz="2000" dirty="0" err="1">
                <a:latin typeface="Georgia"/>
              </a:rPr>
              <a:t>tutkimuksen</a:t>
            </a:r>
            <a:r>
              <a:rPr lang="en-US" sz="2000" dirty="0">
                <a:latin typeface="Georgia"/>
              </a:rPr>
              <a:t> </a:t>
            </a:r>
            <a:r>
              <a:rPr lang="en-US" sz="2000" dirty="0" err="1">
                <a:latin typeface="Georgia"/>
              </a:rPr>
              <a:t>eettistä</a:t>
            </a:r>
            <a:r>
              <a:rPr lang="en-US" sz="2000" dirty="0">
                <a:latin typeface="Georgia"/>
              </a:rPr>
              <a:t> </a:t>
            </a:r>
            <a:r>
              <a:rPr lang="en-US" sz="2000" dirty="0" err="1">
                <a:latin typeface="Georgia"/>
              </a:rPr>
              <a:t>ennakkoarviointia</a:t>
            </a:r>
            <a:endParaRPr lang="en-US" sz="2000" dirty="0">
              <a:latin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Georgia"/>
              </a:rPr>
              <a:t>Tiedotus</a:t>
            </a:r>
            <a:r>
              <a:rPr lang="en-US" sz="2000" dirty="0">
                <a:latin typeface="Georgia"/>
              </a:rPr>
              <a:t>, </a:t>
            </a:r>
            <a:r>
              <a:rPr lang="en-US" sz="2000" dirty="0" err="1">
                <a:latin typeface="Georgia"/>
              </a:rPr>
              <a:t>kv-yhteistyö</a:t>
            </a:r>
            <a:r>
              <a:rPr lang="en-US" sz="2000" dirty="0">
                <a:latin typeface="Georgia"/>
              </a:rPr>
              <a:t> (mm. ENRIO)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53EDAF-4CD9-40C1-B62C-109383C9E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279860"/>
            <a:ext cx="2056644" cy="193289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F09A3FC-862C-4E3F-AEB8-25888EE5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304019" cy="200677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Georgia" panose="02040502050405020303" pitchFamily="18" charset="0"/>
              </a:rPr>
              <a:t>TENKin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tehtävät</a:t>
            </a:r>
            <a:endParaRPr lang="fi-FI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93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ENK_fi_cmyk_TUNN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7BBCE50-677F-49CB-9618-9A60B02A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492192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fi-FI" sz="3600" dirty="0">
                <a:solidFill>
                  <a:prstClr val="black"/>
                </a:solidFill>
                <a:latin typeface="Georgia"/>
                <a:ea typeface="+mn-ea"/>
                <a:cs typeface="Gill Sans"/>
              </a:rPr>
              <a:t>Muut </a:t>
            </a:r>
            <a:r>
              <a:rPr lang="fi-FI" sz="3600" dirty="0" err="1">
                <a:solidFill>
                  <a:prstClr val="black"/>
                </a:solidFill>
                <a:latin typeface="Georgia"/>
                <a:ea typeface="+mn-ea"/>
                <a:cs typeface="Gill Sans"/>
              </a:rPr>
              <a:t>TENKin</a:t>
            </a:r>
            <a:r>
              <a:rPr lang="fi-FI" sz="3600" dirty="0">
                <a:solidFill>
                  <a:prstClr val="black"/>
                </a:solidFill>
                <a:latin typeface="Georgia"/>
                <a:ea typeface="+mn-ea"/>
                <a:cs typeface="Gill Sans"/>
              </a:rPr>
              <a:t> ohjeet ja suositukset 3/3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6F0EB4-4F33-4C44-9105-D8471CEB2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8171"/>
            <a:ext cx="7631723" cy="3322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Georgia" panose="02040502050405020303" pitchFamily="18" charset="0"/>
              </a:rPr>
              <a:t>Ihmiseen kohdistuvan tutkimuksen eettiset periaatteet ja ihmistieteiden eettinen ennakkoarviointi Suomessa </a:t>
            </a:r>
          </a:p>
          <a:p>
            <a:pPr marL="285750" indent="-285750"/>
            <a:r>
              <a:rPr lang="fi-FI" sz="2000" dirty="0">
                <a:latin typeface="Georgia" panose="02040502050405020303" pitchFamily="18" charset="0"/>
              </a:rPr>
              <a:t>ohje uudistettu vuonna 2019</a:t>
            </a:r>
          </a:p>
          <a:p>
            <a:endParaRPr lang="fi-FI" sz="2000" dirty="0">
              <a:latin typeface="Georgia"/>
            </a:endParaRPr>
          </a:p>
          <a:p>
            <a:pPr marL="0" indent="0">
              <a:buNone/>
            </a:pPr>
            <a:r>
              <a:rPr lang="fi-FI" sz="2400" dirty="0">
                <a:latin typeface="Georgia"/>
              </a:rPr>
              <a:t>Vastuullinen tiede -verkkosivusto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www.vastuullinentiede.fi</a:t>
            </a:r>
            <a:endParaRPr lang="fi-FI" sz="2000" dirty="0">
              <a:latin typeface="Georg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sivuston tuottavat TENK ja Tiedonjulkistamisen neuvottelukunta</a:t>
            </a:r>
          </a:p>
        </p:txBody>
      </p:sp>
    </p:spTree>
    <p:extLst>
      <p:ext uri="{BB962C8B-B14F-4D97-AF65-F5344CB8AC3E}">
        <p14:creationId xmlns:p14="http://schemas.microsoft.com/office/powerpoint/2010/main" val="1934533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 Vastuullinentiede.fi-sivuston etusivusta.">
            <a:extLst>
              <a:ext uri="{FF2B5EF4-FFF2-40B4-BE49-F238E27FC236}">
                <a16:creationId xmlns:a16="http://schemas.microsoft.com/office/drawing/2014/main" id="{7676B573-3D6E-43B0-8CAA-8D899826D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06"/>
          <a:stretch/>
        </p:blipFill>
        <p:spPr>
          <a:xfrm>
            <a:off x="980817" y="0"/>
            <a:ext cx="7182365" cy="4433299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A5F2760-7961-4524-BF21-CF9AB2EBAD38}"/>
              </a:ext>
            </a:extLst>
          </p:cNvPr>
          <p:cNvSpPr txBox="1"/>
          <p:nvPr/>
        </p:nvSpPr>
        <p:spPr>
          <a:xfrm>
            <a:off x="1962364" y="4433299"/>
            <a:ext cx="521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latin typeface="Georgia" panose="02040502050405020303" pitchFamily="18" charset="0"/>
              </a:rPr>
              <a:t>www.vastuullinentiede.fi</a:t>
            </a:r>
          </a:p>
        </p:txBody>
      </p:sp>
    </p:spTree>
    <p:extLst>
      <p:ext uri="{BB962C8B-B14F-4D97-AF65-F5344CB8AC3E}">
        <p14:creationId xmlns:p14="http://schemas.microsoft.com/office/powerpoint/2010/main" val="214220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ENK_fi_cmyk_TUNN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9F88B8-7751-45F1-9350-867DCDDA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6304019" cy="1341467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fi-FI" sz="3600" dirty="0" err="1">
                <a:solidFill>
                  <a:prstClr val="black"/>
                </a:solidFill>
                <a:latin typeface="Georgia"/>
                <a:ea typeface="+mn-ea"/>
                <a:cs typeface="+mn-cs"/>
              </a:rPr>
              <a:t>TENKin</a:t>
            </a:r>
            <a:r>
              <a:rPr lang="fi-FI" sz="36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</a:t>
            </a:r>
            <a:r>
              <a:rPr lang="fi-FI" sz="3600" dirty="0" err="1">
                <a:solidFill>
                  <a:prstClr val="black"/>
                </a:solidFill>
                <a:latin typeface="Georgia"/>
                <a:ea typeface="+mn-ea"/>
                <a:cs typeface="+mn-cs"/>
              </a:rPr>
              <a:t>tekijyyssuositus</a:t>
            </a:r>
            <a:r>
              <a:rPr lang="fi-FI" sz="36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1/2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9ABA42-AC4B-46F6-8FFE-633568D86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0717"/>
            <a:ext cx="6304019" cy="26939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Tieteellinen julkaiseminen on tutkijoille tärkeä meritoitumisen väylä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Käytännöt vaihtelevat tieteenalakohtaisesti sen suhteen, ketkä merkitään julkaisun kirjoittajiksi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Toisinaan hankalia kiistoja, jotka pahimmillaan johtavat hyvän tieteellisen käytännön loukkaustutkintaan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9ADE03F-B064-4524-81CF-A490C69C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61219" y="294036"/>
            <a:ext cx="2056644" cy="19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10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ENK_fi_cmyk_TUNN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9F88B8-7751-45F1-9350-867DCDDA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6304019" cy="1341467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fi-FI" sz="3600" dirty="0" err="1">
                <a:solidFill>
                  <a:prstClr val="black"/>
                </a:solidFill>
                <a:latin typeface="Georgia"/>
                <a:ea typeface="+mn-ea"/>
                <a:cs typeface="+mn-cs"/>
              </a:rPr>
              <a:t>TENKin</a:t>
            </a:r>
            <a:r>
              <a:rPr lang="fi-FI" sz="36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</a:t>
            </a:r>
            <a:r>
              <a:rPr lang="fi-FI" sz="3600" dirty="0" err="1">
                <a:solidFill>
                  <a:prstClr val="black"/>
                </a:solidFill>
                <a:latin typeface="Georgia"/>
                <a:ea typeface="+mn-ea"/>
                <a:cs typeface="+mn-cs"/>
              </a:rPr>
              <a:t>tekijyyssuositus</a:t>
            </a:r>
            <a:r>
              <a:rPr lang="fi-FI" sz="36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2/2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9ABA42-AC4B-46F6-8FFE-633568D86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7445"/>
            <a:ext cx="7578160" cy="30471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laadittu kiistojen ennaltaehkäisemiseksi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opastaa sopimaan </a:t>
            </a:r>
            <a:r>
              <a:rPr lang="fi-FI" sz="2000" dirty="0" err="1">
                <a:latin typeface="Georgia"/>
              </a:rPr>
              <a:t>tekijyyden</a:t>
            </a:r>
            <a:r>
              <a:rPr lang="fi-FI" sz="2000" dirty="0">
                <a:latin typeface="Georgia"/>
              </a:rPr>
              <a:t> periaatteista mahdollisimman varhaisessa vaiheessa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yleisohje, joka on tarkoitettu otettavaksi huomioon kunkin tieteenalan vakiintuneiden käytänteiden rinnalla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ei määritellä yksityiskohtaisesti, keiden nimet tutkimusjulkaisussa tulee mainita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</a:rPr>
              <a:t>ei käsitellä tekijänoikeuslaissa säädettyä tekijänoikeutta eikä aineiston omistus- tai käyttöoikeuksia</a:t>
            </a:r>
          </a:p>
        </p:txBody>
      </p:sp>
    </p:spTree>
    <p:extLst>
      <p:ext uri="{BB962C8B-B14F-4D97-AF65-F5344CB8AC3E}">
        <p14:creationId xmlns:p14="http://schemas.microsoft.com/office/powerpoint/2010/main" val="1674544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07" y="205978"/>
            <a:ext cx="5923957" cy="1520681"/>
          </a:xfrm>
        </p:spPr>
        <p:txBody>
          <a:bodyPr>
            <a:noAutofit/>
          </a:bodyPr>
          <a:lstStyle/>
          <a:p>
            <a:pPr algn="l"/>
            <a:r>
              <a:rPr lang="fi-FI" sz="3600" dirty="0">
                <a:latin typeface="Georgia"/>
                <a:ea typeface="+mn-ea"/>
                <a:cs typeface="+mn-cs"/>
              </a:rPr>
              <a:t>Eettinen ennakkoarviointi ihmistieteissä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206" y="1848255"/>
            <a:ext cx="5923958" cy="2746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000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fi-FI" sz="2000" dirty="0">
                <a:latin typeface="Georgia"/>
              </a:rPr>
              <a:t>1. Yleiset eettiset periaatteet	</a:t>
            </a:r>
          </a:p>
          <a:p>
            <a:pPr marL="0" indent="0">
              <a:buNone/>
            </a:pPr>
            <a:r>
              <a:rPr lang="fi-FI" sz="2000" dirty="0">
                <a:latin typeface="Georgia"/>
              </a:rPr>
              <a:t>2. Tutkittavan kohtelu ja oikeudet	</a:t>
            </a:r>
          </a:p>
          <a:p>
            <a:pPr marL="0" indent="0">
              <a:buNone/>
            </a:pPr>
            <a:r>
              <a:rPr lang="fi-FI" sz="2000" dirty="0">
                <a:latin typeface="Georgia"/>
              </a:rPr>
              <a:t>3. Alaikäinen tutkittavana</a:t>
            </a:r>
          </a:p>
          <a:p>
            <a:pPr marL="0" indent="0">
              <a:buNone/>
            </a:pPr>
            <a:r>
              <a:rPr lang="fi-FI" sz="2000" dirty="0">
                <a:latin typeface="Georgia"/>
              </a:rPr>
              <a:t>4. Vajaakykyinen henkilö tutkittavana</a:t>
            </a:r>
          </a:p>
          <a:p>
            <a:pPr marL="0" indent="0">
              <a:buNone/>
            </a:pPr>
            <a:r>
              <a:rPr lang="fi-FI" sz="2000" dirty="0">
                <a:latin typeface="Georgia"/>
              </a:rPr>
              <a:t>5. Henkilötietojen käsittely tutkimuksessa	</a:t>
            </a:r>
          </a:p>
          <a:p>
            <a:pPr marL="0" indent="0">
              <a:buNone/>
            </a:pPr>
            <a:r>
              <a:rPr lang="fi-FI" sz="2000" dirty="0">
                <a:latin typeface="Georgia"/>
              </a:rPr>
              <a:t>6. Yksityisyyden suoja tutkimusjulkaisuissa	</a:t>
            </a:r>
          </a:p>
        </p:txBody>
      </p:sp>
      <p:pic>
        <p:nvPicPr>
          <p:cNvPr id="5" name="Kuva 4" descr="TENK_fi_cmyk_TUNNUS.pdf">
            <a:extLst>
              <a:ext uri="{FF2B5EF4-FFF2-40B4-BE49-F238E27FC236}">
                <a16:creationId xmlns:a16="http://schemas.microsoft.com/office/drawing/2014/main" id="{C1CCAEFB-70B1-46DC-B5B5-BB6D130E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A97D465-3215-462C-8805-C5FD0BBBE1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61219" y="314328"/>
            <a:ext cx="2056644" cy="18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96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07" y="205978"/>
            <a:ext cx="5923957" cy="1520681"/>
          </a:xfrm>
        </p:spPr>
        <p:txBody>
          <a:bodyPr>
            <a:noAutofit/>
          </a:bodyPr>
          <a:lstStyle/>
          <a:p>
            <a:pPr algn="l"/>
            <a:r>
              <a:rPr lang="fi-FI" sz="3600" dirty="0">
                <a:latin typeface="Georgia"/>
                <a:ea typeface="+mn-ea"/>
                <a:cs typeface="+mn-cs"/>
              </a:rPr>
              <a:t>Eettinen ennakkoarviointi ihmistieteissä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206" y="2301411"/>
            <a:ext cx="5923957" cy="2293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>
                <a:latin typeface="Georgia"/>
              </a:rPr>
              <a:t>7. Tutkimusaineistojen avoimuus	</a:t>
            </a:r>
          </a:p>
          <a:p>
            <a:pPr marL="0" indent="0">
              <a:buNone/>
            </a:pPr>
            <a:r>
              <a:rPr lang="fi-FI" sz="2000" dirty="0">
                <a:latin typeface="Georgia"/>
              </a:rPr>
              <a:t>8. Eettisen ennakkoarvioinnin yleiset periaatteet</a:t>
            </a:r>
          </a:p>
          <a:p>
            <a:pPr marL="0" indent="0">
              <a:buNone/>
            </a:pPr>
            <a:r>
              <a:rPr lang="fi-FI" sz="2000" dirty="0">
                <a:latin typeface="Georgia"/>
              </a:rPr>
              <a:t>9. Ennakkoon arvioitavat tutkimusasetelmat	</a:t>
            </a:r>
          </a:p>
          <a:p>
            <a:pPr marL="0" indent="0">
              <a:buNone/>
            </a:pPr>
            <a:r>
              <a:rPr lang="fi-FI" sz="2000" dirty="0">
                <a:latin typeface="Georgia"/>
              </a:rPr>
              <a:t>10. Ihmistieteiden eettisten toimikuntien tehtävät ja lausunnonantoprosessi</a:t>
            </a:r>
          </a:p>
        </p:txBody>
      </p:sp>
      <p:pic>
        <p:nvPicPr>
          <p:cNvPr id="5" name="Kuva 4" descr="TENK_fi_cmyk_TUNNUS.pdf">
            <a:extLst>
              <a:ext uri="{FF2B5EF4-FFF2-40B4-BE49-F238E27FC236}">
                <a16:creationId xmlns:a16="http://schemas.microsoft.com/office/drawing/2014/main" id="{C1CCAEFB-70B1-46DC-B5B5-BB6D130E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30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07" y="205978"/>
            <a:ext cx="5923957" cy="1520681"/>
          </a:xfrm>
        </p:spPr>
        <p:txBody>
          <a:bodyPr>
            <a:noAutofit/>
          </a:bodyPr>
          <a:lstStyle/>
          <a:p>
            <a:pPr algn="l"/>
            <a:r>
              <a:rPr lang="fi-FI" sz="3600" dirty="0">
                <a:latin typeface="Georgia"/>
                <a:ea typeface="+mn-ea"/>
                <a:cs typeface="+mn-cs"/>
              </a:rPr>
              <a:t>Ennakkoon arvioitavat tutkimusasetelmat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206" y="1848255"/>
            <a:ext cx="5923957" cy="30319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000" dirty="0">
                <a:latin typeface="Georgia"/>
              </a:rPr>
              <a:t>Tutkimukseen osallistumisessa poiketaan tietoon perustuvan suostumuksen periaatteesta.</a:t>
            </a:r>
          </a:p>
          <a:p>
            <a:pPr>
              <a:spcBef>
                <a:spcPts val="0"/>
              </a:spcBef>
            </a:pPr>
            <a:r>
              <a:rPr lang="fi-FI" sz="2000" dirty="0">
                <a:latin typeface="Georgia"/>
              </a:rPr>
              <a:t>Tutkimuksessa puututaan tutkittavien fyysiseen koskemattomuuteen.</a:t>
            </a:r>
          </a:p>
          <a:p>
            <a:pPr>
              <a:spcBef>
                <a:spcPts val="0"/>
              </a:spcBef>
            </a:pPr>
            <a:r>
              <a:rPr lang="fi-FI" sz="2000" dirty="0">
                <a:latin typeface="Georgia"/>
              </a:rPr>
              <a:t>Tutkimus kohdistuu alle 15-vuotiaisiin ilman huoltajan erillistä suostumusta tai informointia, jonka perusteella huoltajalla olisi mahdollisuus kieltää lasta osallistumasta tutkimukseen.</a:t>
            </a:r>
          </a:p>
        </p:txBody>
      </p:sp>
      <p:pic>
        <p:nvPicPr>
          <p:cNvPr id="5" name="Kuva 4" descr="TENK_fi_cmyk_TUNNUS.pdf">
            <a:extLst>
              <a:ext uri="{FF2B5EF4-FFF2-40B4-BE49-F238E27FC236}">
                <a16:creationId xmlns:a16="http://schemas.microsoft.com/office/drawing/2014/main" id="{C1CCAEFB-70B1-46DC-B5B5-BB6D130E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6B66269-B1FB-48AC-A89B-91F55B54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61219" y="265683"/>
            <a:ext cx="2056644" cy="19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02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07" y="205978"/>
            <a:ext cx="5923957" cy="1520681"/>
          </a:xfrm>
        </p:spPr>
        <p:txBody>
          <a:bodyPr>
            <a:noAutofit/>
          </a:bodyPr>
          <a:lstStyle/>
          <a:p>
            <a:pPr algn="l"/>
            <a:r>
              <a:rPr lang="fi-FI" sz="3600" dirty="0">
                <a:latin typeface="Georgia"/>
              </a:rPr>
              <a:t>Ennakkoon arvioitavat tutkimusasetelmat </a:t>
            </a:r>
            <a:r>
              <a:rPr lang="fi-FI" sz="3600" dirty="0">
                <a:latin typeface="Georgia"/>
                <a:ea typeface="+mn-ea"/>
                <a:cs typeface="+mn-cs"/>
              </a:rPr>
              <a:t>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206" y="1848255"/>
            <a:ext cx="5923958" cy="27463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000" dirty="0">
                <a:latin typeface="Georgia"/>
              </a:rPr>
              <a:t>Tutkimuksessa tutkittaville esitetään poikkeuksellisen voimakkaita ärsykkeitä.</a:t>
            </a:r>
          </a:p>
          <a:p>
            <a:pPr>
              <a:spcBef>
                <a:spcPts val="0"/>
              </a:spcBef>
            </a:pPr>
            <a:r>
              <a:rPr lang="fi-FI" sz="2000" dirty="0">
                <a:latin typeface="Georgia"/>
              </a:rPr>
              <a:t>Tutkimuksessa on riski aiheuttaa tutkittaville tai heidän läheisilleen normaalin arkielämän rajat ylittävää henkistä haittaa.</a:t>
            </a:r>
          </a:p>
          <a:p>
            <a:pPr>
              <a:spcBef>
                <a:spcPts val="0"/>
              </a:spcBef>
            </a:pPr>
            <a:r>
              <a:rPr lang="fi-FI" sz="2000" dirty="0">
                <a:latin typeface="Georgia"/>
              </a:rPr>
              <a:t>Tutkimuksen toteuttaminen voi merkitä turvallisuusuhkaa tutkittaville tai tutkijalle tai heidän läheisilleen.</a:t>
            </a:r>
          </a:p>
        </p:txBody>
      </p:sp>
      <p:pic>
        <p:nvPicPr>
          <p:cNvPr id="5" name="Kuva 4" descr="TENK_fi_cmyk_TUNNUS.pdf">
            <a:extLst>
              <a:ext uri="{FF2B5EF4-FFF2-40B4-BE49-F238E27FC236}">
                <a16:creationId xmlns:a16="http://schemas.microsoft.com/office/drawing/2014/main" id="{C1CCAEFB-70B1-46DC-B5B5-BB6D130E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08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0" y="0"/>
            <a:ext cx="9171958" cy="5162453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BA31A068-6A6C-4BB5-8EED-C9E648D16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65420"/>
            <a:ext cx="6256723" cy="2602523"/>
          </a:xfrm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fi-FI" dirty="0">
                <a:solidFill>
                  <a:prstClr val="white"/>
                </a:solidFill>
                <a:latin typeface="Georgia"/>
                <a:ea typeface="+mn-ea"/>
                <a:cs typeface="Georgia"/>
              </a:rPr>
              <a:t>Tutkimusetiikan tukihenkilöt</a:t>
            </a:r>
            <a:endParaRPr lang="fi-FI" dirty="0"/>
          </a:p>
        </p:txBody>
      </p:sp>
      <p:pic>
        <p:nvPicPr>
          <p:cNvPr id="7" name="Kuva 6" descr="TENK_fi_swe_eng_neg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23" y="3386485"/>
            <a:ext cx="1919504" cy="14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6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11D092-ED97-45F4-AF78-FA023B45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304019" cy="1314596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Georgia"/>
                <a:ea typeface="+mn-ea"/>
              </a:rPr>
              <a:t>Tutkimusetiikan tukihenkilöjärjestelmä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2A4F66-6290-4C53-A0B5-D8D92F434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1213"/>
            <a:ext cx="6304019" cy="3016308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TENK käynnisti tutkimusetiikan tukihenkilötoiminnan vuoden 2017 alussa</a:t>
            </a:r>
          </a:p>
          <a:p>
            <a:pPr lvl="0">
              <a:lnSpc>
                <a:spcPct val="90000"/>
              </a:lnSpc>
            </a:pPr>
            <a:r>
              <a:rPr lang="fi-FI" sz="2000" dirty="0">
                <a:latin typeface="Georgia"/>
              </a:rPr>
              <a:t>lähtökohtana tarve vahvistaa kansainvälistyvän tutkijakunnan tietoisuutta suomalaisesta hyvästä tieteellisestä käytännöstä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latin typeface="Georgia"/>
              </a:rPr>
              <a:t>madaltaa kynnystä HTK-ilmoituksen tekemiseen vakavissa vilppiepäilyissä</a:t>
            </a:r>
          </a:p>
          <a:p>
            <a:pPr lvl="0">
              <a:lnSpc>
                <a:spcPct val="90000"/>
              </a:lnSpc>
            </a:pPr>
            <a:r>
              <a:rPr lang="fi-FI" sz="2000" dirty="0">
                <a:latin typeface="Georgia"/>
              </a:rPr>
              <a:t>63 tutkimusorganisaatiota Suomessa on nimennyt yhteensä 123 tutkimusetiikan tukihenkilöä. </a:t>
            </a:r>
          </a:p>
        </p:txBody>
      </p:sp>
      <p:pic>
        <p:nvPicPr>
          <p:cNvPr id="4" name="Kuva 3" descr="TENK_fi_cmyk_TUNNUS.pdf">
            <a:extLst>
              <a:ext uri="{FF2B5EF4-FFF2-40B4-BE49-F238E27FC236}">
                <a16:creationId xmlns:a16="http://schemas.microsoft.com/office/drawing/2014/main" id="{94E2FBE6-6DE5-4E04-9376-D9E5736CE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FFCBF9C-DD7D-4D2E-B204-222C25743E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61219" y="315479"/>
            <a:ext cx="2056644" cy="183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9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ENK_fi_cmyk_TUNN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457200" y="1501275"/>
            <a:ext cx="7688179" cy="3400152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fi-FI" sz="2000" b="1" dirty="0">
                <a:latin typeface="Georgia"/>
              </a:rPr>
              <a:t>Puheenjohtaja</a:t>
            </a:r>
          </a:p>
          <a:p>
            <a:r>
              <a:rPr lang="fi-FI" sz="2000" dirty="0">
                <a:latin typeface="Georgia"/>
              </a:rPr>
              <a:t>Professori, dekaani Riitta </a:t>
            </a:r>
            <a:r>
              <a:rPr lang="fi-FI" sz="2000" dirty="0" err="1">
                <a:latin typeface="Georgia"/>
              </a:rPr>
              <a:t>Keiski</a:t>
            </a:r>
            <a:r>
              <a:rPr lang="fi-FI" sz="2000" dirty="0">
                <a:latin typeface="Georgia"/>
              </a:rPr>
              <a:t>, Oulun yliopisto</a:t>
            </a:r>
          </a:p>
          <a:p>
            <a:endParaRPr lang="fi-FI" sz="2000" dirty="0">
              <a:latin typeface="Georgia"/>
            </a:endParaRPr>
          </a:p>
          <a:p>
            <a:r>
              <a:rPr lang="fi-FI" sz="2000" b="1" dirty="0">
                <a:latin typeface="Georgia"/>
              </a:rPr>
              <a:t>Varapuheenjohtaja</a:t>
            </a:r>
          </a:p>
          <a:p>
            <a:r>
              <a:rPr lang="fi-FI" sz="2000" dirty="0">
                <a:latin typeface="Georgia"/>
              </a:rPr>
              <a:t>Professori Erika Löfström, </a:t>
            </a:r>
            <a:br>
              <a:rPr lang="fi-FI" sz="2000" dirty="0">
                <a:latin typeface="Georgia"/>
              </a:rPr>
            </a:br>
            <a:r>
              <a:rPr lang="fi-FI" sz="2000" dirty="0">
                <a:latin typeface="Georgia"/>
              </a:rPr>
              <a:t>Helsingin yliopisto</a:t>
            </a:r>
          </a:p>
          <a:p>
            <a:endParaRPr lang="fi-FI" sz="2000" b="1" dirty="0">
              <a:latin typeface="Georgia"/>
            </a:endParaRPr>
          </a:p>
          <a:p>
            <a:endParaRPr lang="fi-FI" sz="2000" b="1" dirty="0">
              <a:latin typeface="Georgia"/>
            </a:endParaRPr>
          </a:p>
          <a:p>
            <a:endParaRPr lang="fi-FI" sz="2000" b="1" dirty="0">
              <a:latin typeface="Georgia"/>
            </a:endParaRPr>
          </a:p>
          <a:p>
            <a:endParaRPr lang="fi-FI" sz="2000" b="1" dirty="0">
              <a:latin typeface="Georgia"/>
            </a:endParaRPr>
          </a:p>
          <a:p>
            <a:r>
              <a:rPr lang="fi-FI" sz="2000" b="1" dirty="0">
                <a:latin typeface="Georgia"/>
              </a:rPr>
              <a:t>Jäsenet</a:t>
            </a:r>
          </a:p>
          <a:p>
            <a:r>
              <a:rPr lang="fi-FI" sz="2000" dirty="0">
                <a:latin typeface="Georgia"/>
              </a:rPr>
              <a:t>Kari </a:t>
            </a:r>
            <a:r>
              <a:rPr lang="fi-FI" sz="2000" dirty="0" err="1">
                <a:latin typeface="Georgia"/>
              </a:rPr>
              <a:t>Hämälainen</a:t>
            </a:r>
            <a:r>
              <a:rPr lang="fi-FI" sz="2000" dirty="0">
                <a:latin typeface="Georgia"/>
              </a:rPr>
              <a:t>, VATT</a:t>
            </a:r>
          </a:p>
          <a:p>
            <a:r>
              <a:rPr lang="fi-FI" sz="2000" dirty="0">
                <a:latin typeface="Georgia"/>
              </a:rPr>
              <a:t>Matti Karhunen, VTT</a:t>
            </a:r>
          </a:p>
          <a:p>
            <a:r>
              <a:rPr lang="fi-FI" sz="2000" dirty="0">
                <a:latin typeface="Georgia"/>
              </a:rPr>
              <a:t>Leena Liimatainen, </a:t>
            </a:r>
            <a:r>
              <a:rPr lang="fi-FI" sz="2000" dirty="0" err="1">
                <a:latin typeface="Georgia"/>
              </a:rPr>
              <a:t>Jamk</a:t>
            </a:r>
            <a:endParaRPr lang="fi-FI" sz="2000" dirty="0">
              <a:latin typeface="Georgia"/>
            </a:endParaRPr>
          </a:p>
          <a:p>
            <a:r>
              <a:rPr lang="fi-FI" sz="2000" dirty="0">
                <a:latin typeface="Georgia"/>
              </a:rPr>
              <a:t>Susanna Näreaho, Metropolia</a:t>
            </a:r>
          </a:p>
          <a:p>
            <a:r>
              <a:rPr lang="fi-FI" sz="2000" dirty="0">
                <a:latin typeface="Georgia"/>
              </a:rPr>
              <a:t>Riitta </a:t>
            </a:r>
            <a:r>
              <a:rPr lang="fi-FI" sz="2000" dirty="0" err="1">
                <a:latin typeface="Georgia"/>
              </a:rPr>
              <a:t>Salmelin</a:t>
            </a:r>
            <a:r>
              <a:rPr lang="fi-FI" sz="2000" dirty="0">
                <a:latin typeface="Georgia"/>
              </a:rPr>
              <a:t>, Aalto yliopisto</a:t>
            </a:r>
          </a:p>
          <a:p>
            <a:r>
              <a:rPr lang="fi-FI" sz="2000" dirty="0">
                <a:latin typeface="Georgia"/>
              </a:rPr>
              <a:t>Sirpa </a:t>
            </a:r>
            <a:r>
              <a:rPr lang="fi-FI" sz="2000" dirty="0" err="1">
                <a:latin typeface="Georgia"/>
              </a:rPr>
              <a:t>Thessler</a:t>
            </a:r>
            <a:r>
              <a:rPr lang="fi-FI" sz="2000" dirty="0">
                <a:latin typeface="Georgia"/>
              </a:rPr>
              <a:t>, Luke</a:t>
            </a:r>
          </a:p>
          <a:p>
            <a:r>
              <a:rPr lang="fi-FI" sz="2000" dirty="0">
                <a:latin typeface="Georgia"/>
              </a:rPr>
              <a:t>Aleksi Tornio, Helsingin yliopisto</a:t>
            </a:r>
          </a:p>
          <a:p>
            <a:r>
              <a:rPr lang="fi-FI" sz="2000" dirty="0">
                <a:latin typeface="Georgia"/>
              </a:rPr>
              <a:t>Risto Turunen, </a:t>
            </a:r>
            <a:r>
              <a:rPr lang="fi-FI" sz="2000" dirty="0" err="1">
                <a:latin typeface="Georgia"/>
              </a:rPr>
              <a:t>ltä</a:t>
            </a:r>
            <a:r>
              <a:rPr lang="fi-FI" sz="2000" dirty="0">
                <a:latin typeface="Georgia"/>
              </a:rPr>
              <a:t>-Suomen yliopisto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09A3FC-862C-4E3F-AEB8-25888EE5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05979"/>
            <a:ext cx="8908340" cy="1382189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Georgia" panose="02040502050405020303" pitchFamily="18" charset="0"/>
              </a:rPr>
              <a:t>TENKin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kokoonpano</a:t>
            </a:r>
            <a:r>
              <a:rPr lang="en-US" sz="3600" dirty="0">
                <a:latin typeface="Georgia" panose="02040502050405020303" pitchFamily="18" charset="0"/>
              </a:rPr>
              <a:t> 1.2.2019 - 31.1.2022</a:t>
            </a:r>
            <a:endParaRPr lang="fi-FI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1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11D092-ED97-45F4-AF78-FA023B45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304019" cy="1314596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Georgia"/>
                <a:ea typeface="+mn-ea"/>
              </a:rPr>
              <a:t>Tutkimusetiikan tukihenkilöt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2A4F66-6290-4C53-A0B5-D8D92F434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9383"/>
            <a:ext cx="6304019" cy="3308138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tarjoavat oman organisaationsa henkilökunnalle luottamuksellista neuvontaa tilanteissa, joissa epäillään tiedevilppiä</a:t>
            </a:r>
          </a:p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voivat antaa prosessiin liittyviä neuvoja ja tukea osapuolille prosessin kuluessa</a:t>
            </a:r>
          </a:p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keskustelu on luottamuksellista</a:t>
            </a:r>
          </a:p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ovat puolueettomia ja kummankin osapuolen käytettävissä</a:t>
            </a:r>
          </a:p>
        </p:txBody>
      </p:sp>
      <p:pic>
        <p:nvPicPr>
          <p:cNvPr id="4" name="Kuva 3" descr="TENK_fi_cmyk_TUNNUS.pdf">
            <a:extLst>
              <a:ext uri="{FF2B5EF4-FFF2-40B4-BE49-F238E27FC236}">
                <a16:creationId xmlns:a16="http://schemas.microsoft.com/office/drawing/2014/main" id="{94E2FBE6-6DE5-4E04-9376-D9E5736CE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1126BC1-87A4-4665-BEC6-6C0AC28F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61219" y="276188"/>
            <a:ext cx="2056644" cy="19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89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11D092-ED97-45F4-AF78-FA023B45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304019" cy="1314596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Georgia"/>
                <a:ea typeface="+mn-ea"/>
              </a:rPr>
              <a:t>Tukihenkilön tehtävät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2A4F66-6290-4C53-A0B5-D8D92F434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9383"/>
            <a:ext cx="7578160" cy="3308138"/>
          </a:xfrm>
        </p:spPr>
        <p:txBody>
          <a:bodyPr>
            <a:noAutofit/>
          </a:bodyPr>
          <a:lstStyle/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HTK-loukkausta epäiltäessä opastaa HTK-prosessin kulusta ja ohjaa kääntymään asianomaisen organisaation ylimmän johtajan puoleen (rehtori, kansleri, johtaja)</a:t>
            </a:r>
          </a:p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neuvoo tarvittaessa kirjallisen HTK-ilmoituksen laatimisessa </a:t>
            </a:r>
          </a:p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voi antaa prosessiin liittyviä neuvoja ja tukea osapuolille myös HTK-prosessin kuluessa</a:t>
            </a:r>
          </a:p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tiedottaa säännöllisesti omasta toiminnastaan organisaation sisällä</a:t>
            </a:r>
          </a:p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toimii tutkijoiden ja </a:t>
            </a:r>
            <a:r>
              <a:rPr lang="fi-FI" sz="2000" dirty="0" err="1">
                <a:latin typeface="Georgia"/>
              </a:rPr>
              <a:t>TENKin</a:t>
            </a:r>
            <a:r>
              <a:rPr lang="fi-FI" sz="2000" dirty="0">
                <a:latin typeface="Georgia"/>
              </a:rPr>
              <a:t> välisenä yhteyshenkilönä </a:t>
            </a:r>
          </a:p>
        </p:txBody>
      </p:sp>
      <p:pic>
        <p:nvPicPr>
          <p:cNvPr id="4" name="Kuva 3" descr="TENK_fi_cmyk_TUNNUS.pdf">
            <a:extLst>
              <a:ext uri="{FF2B5EF4-FFF2-40B4-BE49-F238E27FC236}">
                <a16:creationId xmlns:a16="http://schemas.microsoft.com/office/drawing/2014/main" id="{94E2FBE6-6DE5-4E04-9376-D9E5736CE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55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11D092-ED97-45F4-AF78-FA023B45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304019" cy="1314596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Georgia"/>
                <a:ea typeface="+mn-ea"/>
              </a:rPr>
              <a:t>Tukihenkilön tehtävät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2A4F66-6290-4C53-A0B5-D8D92F434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9383"/>
            <a:ext cx="7578160" cy="3308138"/>
          </a:xfrm>
        </p:spPr>
        <p:txBody>
          <a:bodyPr>
            <a:noAutofit/>
          </a:bodyPr>
          <a:lstStyle/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tukihenkilö ei osallistu hyvän tieteellisen käytännön (HTK) loukkausepäilyjen käsittelyyn (ns. HTK-prosessiin)</a:t>
            </a:r>
          </a:p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tukihenkilönä ei voi olla henkilö, joka toimii päättäjänä tai valmistelijana HTK-prosesseissa tai edellä mainittujen henkilöiden läheinen henkilö</a:t>
            </a:r>
          </a:p>
          <a:p>
            <a:pPr marL="342900" lvl="2" indent="-342900">
              <a:lnSpc>
                <a:spcPct val="90000"/>
              </a:lnSpc>
              <a:defRPr/>
            </a:pPr>
            <a:r>
              <a:rPr lang="fi-FI" sz="2000" dirty="0">
                <a:latin typeface="Georgia"/>
              </a:rPr>
              <a:t>tukihenkilön ja neuvottavan suhde on luottamuksellinen. Tapaamisissa tai keskusteluissa syntynyttä aineistoa (muistiinpanoja, sähköposteja) ei saa käyttää mahdollisessa HTK-tutkinnassa. </a:t>
            </a:r>
          </a:p>
          <a:p>
            <a:pPr marL="342900" lvl="2" indent="-342900">
              <a:lnSpc>
                <a:spcPct val="90000"/>
              </a:lnSpc>
              <a:defRPr/>
            </a:pPr>
            <a:endParaRPr lang="fi-FI" sz="2000" dirty="0">
              <a:latin typeface="Georgia"/>
            </a:endParaRPr>
          </a:p>
        </p:txBody>
      </p:sp>
      <p:pic>
        <p:nvPicPr>
          <p:cNvPr id="4" name="Kuva 3" descr="TENK_fi_cmyk_TUNNUS.pdf">
            <a:extLst>
              <a:ext uri="{FF2B5EF4-FFF2-40B4-BE49-F238E27FC236}">
                <a16:creationId xmlns:a16="http://schemas.microsoft.com/office/drawing/2014/main" id="{94E2FBE6-6DE5-4E04-9376-D9E5736CE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2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47" y="-33175"/>
            <a:ext cx="9295650" cy="5228803"/>
          </a:xfrm>
          <a:prstGeom prst="rect">
            <a:avLst/>
          </a:prstGeom>
        </p:spPr>
      </p:pic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10"/>
            <a:ext cx="987280" cy="884482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368AF878-4B10-4F66-B5FE-45EF3A6D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301274"/>
          </a:xfrm>
        </p:spPr>
        <p:txBody>
          <a:bodyPr>
            <a:normAutofit/>
          </a:bodyPr>
          <a:lstStyle/>
          <a:p>
            <a:pPr algn="l"/>
            <a:r>
              <a:rPr lang="fi-FI" sz="4000" dirty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Tutkimuseettinen neuvottelukunta</a:t>
            </a:r>
            <a:endParaRPr lang="fi-FI" sz="4000" dirty="0">
              <a:latin typeface="Georgia" panose="02040502050405020303" pitchFamily="18" charset="0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B089AE8-839F-456C-A20D-40EC22468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3099"/>
            <a:ext cx="7578160" cy="2911523"/>
          </a:xfrm>
        </p:spPr>
        <p:txBody>
          <a:bodyPr/>
          <a:lstStyle/>
          <a:p>
            <a:pPr marL="285750" indent="-285750"/>
            <a:r>
              <a:rPr lang="sv-SE" dirty="0">
                <a:solidFill>
                  <a:schemeClr val="bg1"/>
                </a:solidFill>
                <a:latin typeface="Georgia"/>
                <a:cs typeface="Georgia"/>
              </a:rPr>
              <a:t>www.tenk.fi</a:t>
            </a:r>
          </a:p>
          <a:p>
            <a:pPr marL="285750" indent="-285750"/>
            <a:endParaRPr lang="sv-SE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285750" indent="-285750"/>
            <a:r>
              <a:rPr lang="sv-SE" dirty="0">
                <a:solidFill>
                  <a:schemeClr val="bg1"/>
                </a:solidFill>
                <a:latin typeface="Georgia"/>
                <a:cs typeface="Georgia"/>
              </a:rPr>
              <a:t>tenk@tenk.fi</a:t>
            </a:r>
          </a:p>
          <a:p>
            <a:pPr marL="285750" indent="-285750"/>
            <a:endParaRPr lang="fi-FI" dirty="0">
              <a:solidFill>
                <a:schemeClr val="bg1"/>
              </a:solidFill>
            </a:endParaRPr>
          </a:p>
          <a:p>
            <a:pPr marL="285750" indent="-285750"/>
            <a:r>
              <a:rPr lang="fi-FI" dirty="0">
                <a:solidFill>
                  <a:schemeClr val="bg1"/>
                </a:solidFill>
                <a:latin typeface="Georgia"/>
                <a:cs typeface="Georgia"/>
              </a:rPr>
              <a:t>Snellmaninkatu 13, 00170 Helsinki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180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ENK_fi_cmyk_TUNN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FB2908C-E66F-4053-9B3D-F806D465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5979"/>
            <a:ext cx="5928972" cy="857250"/>
          </a:xfrm>
        </p:spPr>
        <p:txBody>
          <a:bodyPr>
            <a:normAutofit/>
          </a:bodyPr>
          <a:lstStyle/>
          <a:p>
            <a:pPr algn="l"/>
            <a:r>
              <a:rPr lang="fi-FI" sz="3600" dirty="0">
                <a:latin typeface="Georgia"/>
                <a:cs typeface="Georgia"/>
              </a:rPr>
              <a:t>HTK-ohje 1/3</a:t>
            </a:r>
            <a:endParaRPr lang="fi-FI" sz="3600" dirty="0"/>
          </a:p>
        </p:txBody>
      </p:sp>
      <p:pic>
        <p:nvPicPr>
          <p:cNvPr id="10" name="Picture 2" descr="Hyvä tieteellinen käytäntö ja sen loukkausepäilyjen käsitteleminen Suomessa 2012 -ohjeen kansi.">
            <a:extLst>
              <a:ext uri="{FF2B5EF4-FFF2-40B4-BE49-F238E27FC236}">
                <a16:creationId xmlns:a16="http://schemas.microsoft.com/office/drawing/2014/main" id="{BA2385BB-E342-4C0A-B37F-925CF4DA94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006145" y="205979"/>
            <a:ext cx="2988796" cy="3930230"/>
          </a:xfr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E9394CEB-3568-4625-80F3-1EC0E96EC33E}"/>
              </a:ext>
            </a:extLst>
          </p:cNvPr>
          <p:cNvSpPr txBox="1"/>
          <p:nvPr/>
        </p:nvSpPr>
        <p:spPr>
          <a:xfrm>
            <a:off x="411461" y="1259814"/>
            <a:ext cx="5169282" cy="36777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Georgia" panose="02040502050405020303" pitchFamily="18" charset="0"/>
              </a:rPr>
              <a:t>Ensimmäinen hyvän tieteellisen käytännön (HTK) kansallinen ohje julkaistiin 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Georgia" panose="02040502050405020303" pitchFamily="18" charset="0"/>
              </a:rPr>
              <a:t>”Hyvä tieteellinen käytäntö ja loukkausepäilyjen käsitteleminen Suomessa” (2012)</a:t>
            </a:r>
          </a:p>
        </p:txBody>
      </p:sp>
    </p:spTree>
    <p:extLst>
      <p:ext uri="{BB962C8B-B14F-4D97-AF65-F5344CB8AC3E}">
        <p14:creationId xmlns:p14="http://schemas.microsoft.com/office/powerpoint/2010/main" val="429482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ENK_fi_cmyk_TUNN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FB2908C-E66F-4053-9B3D-F806D465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5979"/>
            <a:ext cx="5928972" cy="857250"/>
          </a:xfrm>
        </p:spPr>
        <p:txBody>
          <a:bodyPr>
            <a:normAutofit/>
          </a:bodyPr>
          <a:lstStyle/>
          <a:p>
            <a:pPr algn="l"/>
            <a:r>
              <a:rPr lang="fi-FI" sz="3600" dirty="0">
                <a:latin typeface="Georgia"/>
                <a:cs typeface="Georgia"/>
              </a:rPr>
              <a:t>HTK-ohje 2/3</a:t>
            </a:r>
            <a:endParaRPr lang="fi-FI" sz="36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9394CEB-3568-4625-80F3-1EC0E96EC33E}"/>
              </a:ext>
            </a:extLst>
          </p:cNvPr>
          <p:cNvSpPr txBox="1"/>
          <p:nvPr/>
        </p:nvSpPr>
        <p:spPr>
          <a:xfrm>
            <a:off x="411461" y="1259814"/>
            <a:ext cx="5928972" cy="36777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Georgia" panose="02040502050405020303" pitchFamily="18" charset="0"/>
              </a:rPr>
              <a:t>Tiedeyhteisö on Suomessa laajasti sitoutunut HTK-ohjeeseen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Georgia" panose="02040502050405020303" pitchFamily="18" charset="0"/>
              </a:rPr>
              <a:t>Ohjeen vaikuttavuus perustuu tiedeyhteisön vapaaehtoiseen sitoumukseen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Georgia" panose="02040502050405020303" pitchFamily="18" charset="0"/>
              </a:rPr>
              <a:t>HTK-ohjetta noudatetaan Suomessa kaikilla tieteenaloilla </a:t>
            </a:r>
          </a:p>
        </p:txBody>
      </p:sp>
      <p:pic>
        <p:nvPicPr>
          <p:cNvPr id="8" name="Picture 2" descr="Hyvä tieteellinen käytäntö ja sen loukkausepäilyjen käsitteleminen Suomessa 2012 -ohjeen kansi.">
            <a:extLst>
              <a:ext uri="{FF2B5EF4-FFF2-40B4-BE49-F238E27FC236}">
                <a16:creationId xmlns:a16="http://schemas.microsoft.com/office/drawing/2014/main" id="{5985F1C5-ACF5-454D-93A4-65FF299E3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>
          <a:xfrm>
            <a:off x="6006145" y="205979"/>
            <a:ext cx="2988796" cy="39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9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ENK_fi_cmyk_TUNN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FB2908C-E66F-4053-9B3D-F806D465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5979"/>
            <a:ext cx="5928972" cy="857250"/>
          </a:xfrm>
        </p:spPr>
        <p:txBody>
          <a:bodyPr>
            <a:normAutofit/>
          </a:bodyPr>
          <a:lstStyle/>
          <a:p>
            <a:pPr algn="l"/>
            <a:r>
              <a:rPr lang="fi-FI" sz="3600" dirty="0">
                <a:latin typeface="Georgia"/>
                <a:cs typeface="Georgia"/>
              </a:rPr>
              <a:t>HTK-ohje 3/3</a:t>
            </a:r>
            <a:endParaRPr lang="fi-FI" sz="36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9394CEB-3568-4625-80F3-1EC0E96EC33E}"/>
              </a:ext>
            </a:extLst>
          </p:cNvPr>
          <p:cNvSpPr txBox="1"/>
          <p:nvPr/>
        </p:nvSpPr>
        <p:spPr>
          <a:xfrm>
            <a:off x="411461" y="1259815"/>
            <a:ext cx="5928972" cy="29717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400" dirty="0">
                <a:latin typeface="Georgia" panose="02040502050405020303" pitchFamily="18" charset="0"/>
              </a:rPr>
              <a:t>Ohjeen rakenne: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Georgia" panose="02040502050405020303" pitchFamily="18" charset="0"/>
              </a:rPr>
              <a:t>Hyvän tieteellisen käytännön kuvaus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Georgia" panose="02040502050405020303" pitchFamily="18" charset="0"/>
              </a:rPr>
              <a:t>Hyvän tieteellisen käytännön loukkaukset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Georgia" panose="02040502050405020303" pitchFamily="18" charset="0"/>
              </a:rPr>
              <a:t>Menettelyohjeet hyvän tieteellisen käytännön loukkausepäilyjen käsittelemiseksi</a:t>
            </a:r>
          </a:p>
        </p:txBody>
      </p:sp>
      <p:pic>
        <p:nvPicPr>
          <p:cNvPr id="8" name="Picture 2" descr="Hyvä tieteellinen käytäntö ja sen loukkausepäilyjen käsitteleminen Suomessa 2012 -ohjeen kansi.">
            <a:extLst>
              <a:ext uri="{FF2B5EF4-FFF2-40B4-BE49-F238E27FC236}">
                <a16:creationId xmlns:a16="http://schemas.microsoft.com/office/drawing/2014/main" id="{D6DDC19D-A5D3-45E9-87A1-D93129FE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>
          <a:xfrm>
            <a:off x="6033844" y="163422"/>
            <a:ext cx="2988796" cy="39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2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8C2FBBC-F8CB-4789-8774-B1052F04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44" y="1610954"/>
            <a:ext cx="2034026" cy="1921592"/>
          </a:xfrm>
          <a:prstGeom prst="rect">
            <a:avLst/>
          </a:prstGeom>
        </p:spPr>
      </p:pic>
      <p:pic>
        <p:nvPicPr>
          <p:cNvPr id="9" name="Kuva 8" descr="TENK_fi_cmyk_TUNNUS.pdf">
            <a:extLst>
              <a:ext uri="{FF2B5EF4-FFF2-40B4-BE49-F238E27FC236}">
                <a16:creationId xmlns:a16="http://schemas.microsoft.com/office/drawing/2014/main" id="{54F9C070-6E5E-42A0-9079-56C9641D4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9D11FE80-0CAB-401D-A947-A1E2EA8C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600" dirty="0">
                <a:latin typeface="Georgia" panose="02040502050405020303" pitchFamily="18" charset="0"/>
              </a:rPr>
              <a:t>Hyvä tieteellinen käytäntö 1/3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736EC44-4FA1-4ECA-AC4F-07FE8F09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0953"/>
            <a:ext cx="6463344" cy="29836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  <a:cs typeface="Georgia"/>
              </a:rPr>
              <a:t>Toimintatapoina rehellisyys, yleinen huolellisuus ja tarkkuus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Georgia"/>
                <a:cs typeface="Georgia"/>
              </a:rPr>
              <a:t>Eettisesti kestävät tiedonhankinta-, tutkimus- ja arviointimenetelmät (vaihtelu tieteenaloittain) sekä avoimuus ja vastuullisuus julkaisemisessa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Muiden tutkijoiden työn ja saavutusten asianmukainen huomioon ottaminen ja viittaaminen</a:t>
            </a:r>
          </a:p>
          <a:p>
            <a:endParaRPr lang="fi-FI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4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NK_fi_cmyk_TUNNUS.pdf">
            <a:extLst>
              <a:ext uri="{FF2B5EF4-FFF2-40B4-BE49-F238E27FC236}">
                <a16:creationId xmlns:a16="http://schemas.microsoft.com/office/drawing/2014/main" id="{54F9C070-6E5E-42A0-9079-56C9641D4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4136209"/>
            <a:ext cx="987280" cy="884484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9D11FE80-0CAB-401D-A947-A1E2EA8C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600" dirty="0">
                <a:latin typeface="Georgia" panose="02040502050405020303" pitchFamily="18" charset="0"/>
              </a:rPr>
              <a:t>Hyvä tieteellinen käytäntö 2/3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736EC44-4FA1-4ECA-AC4F-07FE8F09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7578160" cy="36946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Tutkimuksen suunnittelu, toteuttaminen ja raportointi sekä tietoaineistojen tallentaminen tieteelliselle tiedolle asetettujen vaatimusten mukaan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  <a:cs typeface="Georgia"/>
              </a:rPr>
              <a:t>Tarvittavat tutkimusluvat on hankittu ja tietyillä aloilla vaadittava eettinen ennakkoarviointi on tehty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Georgia" panose="02040502050405020303" pitchFamily="18" charset="0"/>
              </a:rPr>
              <a:t>Tutkimusryhmässä ja -hankkeessa sovittava kirjallisesti etukäteen, ennen tutkijoiden rekrytoimista: </a:t>
            </a:r>
          </a:p>
          <a:p>
            <a:pPr marL="857250" lvl="1" indent="-457200"/>
            <a:r>
              <a:rPr lang="fi-FI" sz="2000" dirty="0">
                <a:latin typeface="Georgia"/>
              </a:rPr>
              <a:t>kaikkien osapuolten – myös työnantajan – vastuut, oikeudet ja velvollisuudet sekä </a:t>
            </a:r>
            <a:r>
              <a:rPr lang="fi-FI" sz="2000" dirty="0" err="1">
                <a:latin typeface="Georgia"/>
              </a:rPr>
              <a:t>tekijyyden</a:t>
            </a:r>
            <a:r>
              <a:rPr lang="fi-FI" sz="2000" dirty="0">
                <a:latin typeface="Georgia"/>
              </a:rPr>
              <a:t> periaatteet</a:t>
            </a:r>
          </a:p>
          <a:p>
            <a:pPr marL="857250" lvl="1" indent="-457200"/>
            <a:r>
              <a:rPr lang="fi-FI" sz="2000" dirty="0">
                <a:latin typeface="Georgia"/>
              </a:rPr>
              <a:t>tutkimusaineistojen käyttöoikeudesta ja säilyttämisestä sovittava myös hankkeen päätyttyä</a:t>
            </a:r>
          </a:p>
        </p:txBody>
      </p:sp>
    </p:spTree>
    <p:extLst>
      <p:ext uri="{BB962C8B-B14F-4D97-AF65-F5344CB8AC3E}">
        <p14:creationId xmlns:p14="http://schemas.microsoft.com/office/powerpoint/2010/main" val="17445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3958</TotalTime>
  <Words>1119</Words>
  <Application>Microsoft Office PowerPoint</Application>
  <PresentationFormat>Näytössä katseltava esitys (16:9)</PresentationFormat>
  <Paragraphs>212</Paragraphs>
  <Slides>43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Georgia</vt:lpstr>
      <vt:lpstr>Gill Sans</vt:lpstr>
      <vt:lpstr>Office-teema</vt:lpstr>
      <vt:lpstr> </vt:lpstr>
      <vt:lpstr>Tutkimuseettinen neuvottelukunta (TENK)</vt:lpstr>
      <vt:lpstr>TENKin tehtävät</vt:lpstr>
      <vt:lpstr>TENKin kokoonpano 1.2.2019 - 31.1.2022</vt:lpstr>
      <vt:lpstr>HTK-ohje 1/3</vt:lpstr>
      <vt:lpstr>HTK-ohje 2/3</vt:lpstr>
      <vt:lpstr>HTK-ohje 3/3</vt:lpstr>
      <vt:lpstr>Hyvä tieteellinen käytäntö 1/3</vt:lpstr>
      <vt:lpstr>Hyvä tieteellinen käytäntö 2/3</vt:lpstr>
      <vt:lpstr>Hyvä tieteellinen käytäntö 3/3</vt:lpstr>
      <vt:lpstr>Vastuu hyvän tieteellisen käytännön noudattamisesta 1/2</vt:lpstr>
      <vt:lpstr>Vastuu hyvän tieteellisen käytännön noudattamisesta 2/2</vt:lpstr>
      <vt:lpstr>Hyvän tieteellisen käytännön loukkaukset</vt:lpstr>
      <vt:lpstr>Hyvän tieteellisen käytännön loukkauskategoriat Suomessa</vt:lpstr>
      <vt:lpstr>Vilppi 1/4: Sepittäminen (fabrication)</vt:lpstr>
      <vt:lpstr>Vilppi 2/4: Havaintojen vääristely (falsification)</vt:lpstr>
      <vt:lpstr>Vilppi 3/4: Plagiointi eli luvaton lainaaminen (plagiarism)</vt:lpstr>
      <vt:lpstr>Vilppi 4/4: Anastaminen (misappropriation)</vt:lpstr>
      <vt:lpstr>Piittaamattomuus hyvästä tieteellisestä käytännöstä</vt:lpstr>
      <vt:lpstr>Muita vastuuttomia menettelyjä</vt:lpstr>
      <vt:lpstr>Tiedevilppiepäilystä ilmoittaminen 1/3</vt:lpstr>
      <vt:lpstr>Tiedevilppiepäilystä ilmoittaminen 2/3 </vt:lpstr>
      <vt:lpstr>Tiedevilppiepäilystä ilmoittaminen 3/3</vt:lpstr>
      <vt:lpstr>PowerPoint-esitys</vt:lpstr>
      <vt:lpstr>TENKille ilmoitetut uudet HTK-loukkausepäilyt ja tutkimusorganisaatioissa todetut HTK-loukkaukset</vt:lpstr>
      <vt:lpstr>TENKin vastaanottamat lausuntopyynnöt  ja TENKin antamat lausunnot</vt:lpstr>
      <vt:lpstr>Muut TENKin ohjeet ja suositukset</vt:lpstr>
      <vt:lpstr>Muut TENKin ohjeet ja suositukset 1/3</vt:lpstr>
      <vt:lpstr>Muut TENKin ohjeet ja suositukset 2/3</vt:lpstr>
      <vt:lpstr>Muut TENKin ohjeet ja suositukset 3/3</vt:lpstr>
      <vt:lpstr>PowerPoint-esitys</vt:lpstr>
      <vt:lpstr>TENKin tekijyyssuositus 1/2</vt:lpstr>
      <vt:lpstr>TENKin tekijyyssuositus 2/2</vt:lpstr>
      <vt:lpstr>Eettinen ennakkoarviointi ihmistieteissä 1/2</vt:lpstr>
      <vt:lpstr>Eettinen ennakkoarviointi ihmistieteissä 2/2</vt:lpstr>
      <vt:lpstr>Ennakkoon arvioitavat tutkimusasetelmat 1/2</vt:lpstr>
      <vt:lpstr>Ennakkoon arvioitavat tutkimusasetelmat 2/2</vt:lpstr>
      <vt:lpstr>Tutkimusetiikan tukihenkilöt</vt:lpstr>
      <vt:lpstr>Tutkimusetiikan tukihenkilöjärjestelmä</vt:lpstr>
      <vt:lpstr>Tutkimusetiikan tukihenkilöt</vt:lpstr>
      <vt:lpstr>Tukihenkilön tehtävät 1/2</vt:lpstr>
      <vt:lpstr>Tukihenkilön tehtävät 2/2</vt:lpstr>
      <vt:lpstr>Tutkimuseettinen neuvottelukunta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tenk@tenk.fi</dc:creator>
  <cp:lastModifiedBy>Terhi Tarkiainen</cp:lastModifiedBy>
  <cp:revision>122</cp:revision>
  <dcterms:created xsi:type="dcterms:W3CDTF">2018-06-11T12:04:55Z</dcterms:created>
  <dcterms:modified xsi:type="dcterms:W3CDTF">2019-06-26T10:50:27Z</dcterms:modified>
</cp:coreProperties>
</file>