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1" r:id="rId5"/>
    <p:sldId id="321" r:id="rId6"/>
    <p:sldId id="262" r:id="rId7"/>
    <p:sldId id="327" r:id="rId8"/>
    <p:sldId id="264" r:id="rId9"/>
    <p:sldId id="265" r:id="rId10"/>
    <p:sldId id="266" r:id="rId11"/>
    <p:sldId id="267" r:id="rId12"/>
    <p:sldId id="269" r:id="rId13"/>
    <p:sldId id="270" r:id="rId14"/>
    <p:sldId id="331" r:id="rId15"/>
    <p:sldId id="332" r:id="rId16"/>
    <p:sldId id="329" r:id="rId17"/>
    <p:sldId id="311" r:id="rId18"/>
    <p:sldId id="330" r:id="rId19"/>
    <p:sldId id="335" r:id="rId20"/>
    <p:sldId id="337" r:id="rId21"/>
    <p:sldId id="268" r:id="rId22"/>
    <p:sldId id="328" r:id="rId23"/>
    <p:sldId id="334" r:id="rId24"/>
    <p:sldId id="345" r:id="rId25"/>
    <p:sldId id="339" r:id="rId26"/>
    <p:sldId id="338" r:id="rId27"/>
    <p:sldId id="341" r:id="rId28"/>
    <p:sldId id="342" r:id="rId29"/>
    <p:sldId id="343" r:id="rId30"/>
    <p:sldId id="344" r:id="rId31"/>
    <p:sldId id="282" r:id="rId32"/>
    <p:sldId id="333" r:id="rId33"/>
    <p:sldId id="315" r:id="rId3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047"/>
    <a:srgbClr val="BFB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D0DF953B-9643-C144-9129-60C93D677A82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D6BEC418-850F-F24A-8B2A-85583FCDB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9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4626" y="1"/>
            <a:ext cx="2919565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61716911-80DB-4927-AB94-32FB062332B9}" type="datetimeFigureOut">
              <a:rPr lang="fi-FI" smtClean="0"/>
              <a:pPr/>
              <a:t>28.5.2014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262" y="4687292"/>
            <a:ext cx="5389240" cy="4439840"/>
          </a:xfrm>
          <a:prstGeom prst="rect">
            <a:avLst/>
          </a:prstGeom>
        </p:spPr>
        <p:txBody>
          <a:bodyPr vert="horz" lIns="91056" tIns="45528" rIns="91056" bIns="45528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412"/>
            <a:ext cx="2919565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4626" y="9371412"/>
            <a:ext cx="2919565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B5CA923D-E2F9-4003-8DA0-226478901D1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03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560">
              <a:defRPr/>
            </a:pPr>
            <a:r>
              <a:rPr lang="fi-FI" dirty="0"/>
              <a:t>Uusi </a:t>
            </a:r>
            <a:r>
              <a:rPr lang="fi-FI" dirty="0" err="1"/>
              <a:t>HTK-ohje</a:t>
            </a:r>
            <a:r>
              <a:rPr lang="fi-FI" dirty="0"/>
              <a:t> voimaan 1.3.2013 </a:t>
            </a:r>
            <a:r>
              <a:rPr lang="fi-FI" dirty="0" err="1"/>
              <a:t>koulutusvelvottein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923D-E2F9-4003-8DA0-226478901D1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37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Kaikki yliopistot,</a:t>
            </a:r>
            <a:r>
              <a:rPr lang="fi-FI" baseline="0" dirty="0" smtClean="0"/>
              <a:t> valtaosa ammattikorkeakouluista ja tutkimusorganisaatioista ovat allekirjoittaneet.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923D-E2F9-4003-8DA0-226478901D1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9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HTK-ohjeessa</a:t>
            </a:r>
            <a:r>
              <a:rPr lang="fi-FI" baseline="0" dirty="0" smtClean="0"/>
              <a:t> tutkimusetiikalla tarkoitetaan kapea, rehellisyys ja rehtiys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923D-E2F9-4003-8DA0-226478901D1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50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5932" y="6356350"/>
            <a:ext cx="4707467" cy="365125"/>
          </a:xfrm>
        </p:spPr>
        <p:txBody>
          <a:bodyPr/>
          <a:lstStyle>
            <a:lvl1pPr>
              <a:defRPr lang="fi-FI" sz="1100" b="0" i="0" u="none" strike="noStrike" baseline="30000" smtClean="0"/>
            </a:lvl1pPr>
          </a:lstStyle>
          <a:p>
            <a:r>
              <a:rPr lang="fi-FI" dirty="0" smtClean="0"/>
              <a:t>Tutkimuseettinen neuvottelukunta  |  </a:t>
            </a:r>
            <a:r>
              <a:rPr lang="fi-FI" dirty="0" err="1" smtClean="0"/>
              <a:t>Forskningsetiska</a:t>
            </a:r>
            <a:r>
              <a:rPr lang="fi-FI" dirty="0" smtClean="0"/>
              <a:t> </a:t>
            </a:r>
            <a:r>
              <a:rPr lang="fi-FI" dirty="0" err="1" smtClean="0"/>
              <a:t>delegationen</a:t>
            </a:r>
            <a:r>
              <a:rPr lang="fi-FI" dirty="0" smtClean="0"/>
              <a:t>  | 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Advisory</a:t>
            </a:r>
            <a:r>
              <a:rPr lang="fi-FI" dirty="0" smtClean="0"/>
              <a:t> Board on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Integrity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6532" y="6356350"/>
            <a:ext cx="1710267" cy="365125"/>
          </a:xfrm>
        </p:spPr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aare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31" y="5477932"/>
            <a:ext cx="1931168" cy="1380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8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1466" y="6356350"/>
            <a:ext cx="7281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DDE3-7FBB-9E4F-95E3-C342A5C9053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9868" y="6041493"/>
            <a:ext cx="6366932" cy="270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9868" y="6389021"/>
            <a:ext cx="636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Tutkimuseettinen neuvottelukunta  | 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Forskningsetiska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delegationen</a:t>
            </a:r>
            <a:r>
              <a:rPr lang="fi-FI" sz="12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fi-FI" sz="12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Finnish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Advisory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 Board on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Integrity</a:t>
            </a:r>
            <a:endParaRPr lang="en-US" sz="1200" dirty="0"/>
          </a:p>
        </p:txBody>
      </p:sp>
      <p:pic>
        <p:nvPicPr>
          <p:cNvPr id="7" name="Picture 6" descr="TENK_tunnu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6100762"/>
            <a:ext cx="715791" cy="6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9004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BFB30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9702"/>
            <a:ext cx="7772400" cy="2546497"/>
          </a:xfrm>
        </p:spPr>
        <p:txBody>
          <a:bodyPr>
            <a:normAutofit/>
          </a:bodyPr>
          <a:lstStyle/>
          <a:p>
            <a:r>
              <a:rPr lang="fi-FI" sz="3600" b="1" dirty="0" smtClean="0"/>
              <a:t>HYVÄ TIETEELLINEN KÄYTÄNTÖ JA SEN LOUKKAUSEPÄILYJEN KÄSITTELEMINEN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8084"/>
            <a:ext cx="6400800" cy="1300716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000000"/>
                </a:solidFill>
              </a:rPr>
              <a:t>Tutkimuseettinen </a:t>
            </a:r>
            <a:r>
              <a:rPr lang="fi-FI" dirty="0" smtClean="0">
                <a:solidFill>
                  <a:srgbClr val="000000"/>
                </a:solidFill>
              </a:rPr>
              <a:t>neuvottelukunta</a:t>
            </a:r>
          </a:p>
          <a:p>
            <a:r>
              <a:rPr lang="fi-FI" dirty="0" smtClean="0">
                <a:solidFill>
                  <a:srgbClr val="000000"/>
                </a:solidFill>
              </a:rPr>
              <a:t>2014</a:t>
            </a:r>
            <a:endParaRPr lang="fi-FI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HTK:n</a:t>
            </a:r>
            <a:r>
              <a:rPr lang="en-US" sz="3600" dirty="0" smtClean="0"/>
              <a:t> </a:t>
            </a:r>
            <a:r>
              <a:rPr lang="en-US" sz="3600" dirty="0" err="1" smtClean="0"/>
              <a:t>keskeiset</a:t>
            </a:r>
            <a:r>
              <a:rPr lang="en-US" sz="3600" dirty="0" smtClean="0"/>
              <a:t> </a:t>
            </a:r>
            <a:r>
              <a:rPr lang="en-US" sz="3600" dirty="0" err="1"/>
              <a:t>lähtökohdat</a:t>
            </a:r>
            <a:r>
              <a:rPr lang="en-US" sz="3600" dirty="0"/>
              <a:t> </a:t>
            </a:r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014" y="1275908"/>
            <a:ext cx="7963785" cy="4710026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 startAt="6"/>
              <a:defRPr/>
            </a:pPr>
            <a:r>
              <a:rPr lang="fi-FI" dirty="0" smtClean="0"/>
              <a:t>Tutkimusryhmässä ja </a:t>
            </a:r>
            <a:r>
              <a:rPr lang="fi-FI" dirty="0"/>
              <a:t>-</a:t>
            </a:r>
            <a:r>
              <a:rPr lang="fi-FI" dirty="0" smtClean="0"/>
              <a:t>hankkeessa on sovittava kirjallisesti etukäteen, ennen tutkijoiden rekrytoimista: </a:t>
            </a:r>
          </a:p>
          <a:p>
            <a:pPr marL="990600" lvl="1" indent="-533400">
              <a:buFontTx/>
              <a:buChar char="•"/>
              <a:defRPr/>
            </a:pPr>
            <a:r>
              <a:rPr lang="fi-FI" dirty="0" smtClean="0"/>
              <a:t>kaikkien osapuolten – myös työnantajan – vastuut, oikeudet ja velvollisuudet sekä </a:t>
            </a:r>
            <a:r>
              <a:rPr lang="fi-FI" dirty="0" err="1" smtClean="0"/>
              <a:t>tekijyyden</a:t>
            </a:r>
            <a:r>
              <a:rPr lang="fi-FI" dirty="0" smtClean="0"/>
              <a:t> periaatteet</a:t>
            </a:r>
          </a:p>
          <a:p>
            <a:pPr marL="990600" lvl="1" indent="-533400">
              <a:buFontTx/>
              <a:buChar char="•"/>
              <a:defRPr/>
            </a:pPr>
            <a:r>
              <a:rPr lang="fi-FI" dirty="0" smtClean="0"/>
              <a:t>tutkimusaineistojen käyttöoikeudesta ja säilyttämisestä sovittava myös hankkeen päätyttyä.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HTK:n</a:t>
            </a:r>
            <a:r>
              <a:rPr lang="en-US" sz="3600" dirty="0" smtClean="0"/>
              <a:t> </a:t>
            </a:r>
            <a:r>
              <a:rPr lang="en-US" sz="3600" dirty="0" err="1" smtClean="0"/>
              <a:t>keskeiset</a:t>
            </a:r>
            <a:r>
              <a:rPr lang="en-US" sz="3600" dirty="0" smtClean="0"/>
              <a:t> </a:t>
            </a:r>
            <a:r>
              <a:rPr lang="en-US" sz="3600" dirty="0" err="1"/>
              <a:t>lähtökohdat</a:t>
            </a:r>
            <a:r>
              <a:rPr lang="en-US" sz="3600" dirty="0"/>
              <a:t> </a:t>
            </a:r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8"/>
            <a:ext cx="8229600" cy="47100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Rahoituslähteiden ja sidonnaisuuksien ilmoittaminen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Tutkijat ottavat  huomioon esteellisyyssäädökset 	arviointi- ja päätöksentekotilanteissa.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Tutkimusorganisaatioissa noudatetaan hyvää henkilöstö- ja 	taloushallinto sekä tietosuojan huomioiminen.</a:t>
            </a:r>
          </a:p>
          <a:p>
            <a:pPr marL="609600" indent="-609600">
              <a:lnSpc>
                <a:spcPct val="90000"/>
              </a:lnSpc>
              <a:defRPr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lvl="1" indent="0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26"/>
            <a:ext cx="8229600" cy="1073888"/>
          </a:xfrm>
        </p:spPr>
        <p:txBody>
          <a:bodyPr>
            <a:noAutofit/>
          </a:bodyPr>
          <a:lstStyle/>
          <a:p>
            <a:r>
              <a:rPr lang="en-US" sz="3600" dirty="0" err="1"/>
              <a:t>H</a:t>
            </a:r>
            <a:r>
              <a:rPr lang="en-US" sz="3600" dirty="0" err="1" smtClean="0"/>
              <a:t>yvän</a:t>
            </a:r>
            <a:r>
              <a:rPr lang="en-US" sz="3600" dirty="0" smtClean="0"/>
              <a:t> </a:t>
            </a:r>
            <a:r>
              <a:rPr lang="en-US" sz="3600" dirty="0" err="1" smtClean="0"/>
              <a:t>tieteellisen</a:t>
            </a:r>
            <a:r>
              <a:rPr lang="en-US" sz="3600" dirty="0" smtClean="0"/>
              <a:t> </a:t>
            </a:r>
            <a:r>
              <a:rPr lang="en-US" sz="3600" dirty="0" err="1" smtClean="0"/>
              <a:t>käytännön</a:t>
            </a:r>
            <a:r>
              <a:rPr lang="en-US" sz="3600" dirty="0" smtClean="0"/>
              <a:t> </a:t>
            </a:r>
            <a:r>
              <a:rPr lang="en-US" sz="3600" dirty="0" err="1" smtClean="0"/>
              <a:t>loukkauskategoriat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666" y="2030819"/>
            <a:ext cx="7751134" cy="3359888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fi-FI" sz="2400" dirty="0">
                <a:solidFill>
                  <a:schemeClr val="tx1"/>
                </a:solidFill>
              </a:rPr>
              <a:t>Vilppi tieteellisessä toiminnassa</a:t>
            </a:r>
          </a:p>
          <a:p>
            <a:pPr marL="609600" indent="-609600">
              <a:buFontTx/>
              <a:buAutoNum type="arabicPeriod"/>
            </a:pPr>
            <a:r>
              <a:rPr lang="fi-FI" sz="2400" dirty="0" smtClean="0">
                <a:solidFill>
                  <a:schemeClr val="tx1"/>
                </a:solidFill>
              </a:rPr>
              <a:t>Piittaamattomuus hyvästä tieteellisestä käytännöstä</a:t>
            </a:r>
          </a:p>
          <a:p>
            <a:pPr marL="609600" indent="-609600">
              <a:buFontTx/>
              <a:buAutoNum type="arabicPeriod"/>
            </a:pPr>
            <a:r>
              <a:rPr lang="fi-FI" sz="2400" dirty="0">
                <a:solidFill>
                  <a:schemeClr val="tx1"/>
                </a:solidFill>
              </a:rPr>
              <a:t>H</a:t>
            </a:r>
            <a:r>
              <a:rPr lang="fi-FI" sz="2400" dirty="0" smtClean="0">
                <a:solidFill>
                  <a:schemeClr val="tx1"/>
                </a:solidFill>
              </a:rPr>
              <a:t>armaa alue eli muita vastuuttomia menettelyjä.</a:t>
            </a:r>
          </a:p>
          <a:p>
            <a:pPr marL="0" indent="0">
              <a:buNone/>
            </a:pP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 err="1" smtClean="0">
                <a:solidFill>
                  <a:schemeClr val="tx1"/>
                </a:solidFill>
              </a:rPr>
              <a:t>Huom</a:t>
            </a:r>
            <a:r>
              <a:rPr lang="fi-FI" sz="2400" dirty="0" smtClean="0">
                <a:solidFill>
                  <a:schemeClr val="tx1"/>
                </a:solidFill>
              </a:rPr>
              <a:t>! Aidot </a:t>
            </a:r>
            <a:r>
              <a:rPr lang="fi-FI" sz="2400" dirty="0">
                <a:solidFill>
                  <a:schemeClr val="tx1"/>
                </a:solidFill>
              </a:rPr>
              <a:t>tieteelliset tulkinta- ja arviointierimielisyydet ovat osa tieteellistä keskustelua, eivätkä ne loukkaa hyvää tieteellistä käytäntöä</a:t>
            </a:r>
          </a:p>
          <a:p>
            <a:pPr marL="609600" indent="-609600">
              <a:buFontTx/>
              <a:buAutoNum type="arabicPeriod"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1" y="531628"/>
            <a:ext cx="7240772" cy="1180214"/>
          </a:xfrm>
        </p:spPr>
        <p:txBody>
          <a:bodyPr>
            <a:noAutofit/>
          </a:bodyPr>
          <a:lstStyle/>
          <a:p>
            <a:r>
              <a:rPr lang="en-US" sz="3600" dirty="0" err="1"/>
              <a:t>V</a:t>
            </a:r>
            <a:r>
              <a:rPr lang="en-US" sz="3600" dirty="0" err="1" smtClean="0"/>
              <a:t>ilppi</a:t>
            </a:r>
            <a:r>
              <a:rPr lang="en-US" sz="3600" dirty="0" smtClean="0"/>
              <a:t> </a:t>
            </a:r>
            <a:r>
              <a:rPr lang="en-US" sz="3600" dirty="0" err="1" smtClean="0"/>
              <a:t>tieteellisessä</a:t>
            </a:r>
            <a:r>
              <a:rPr lang="en-US" sz="3600" dirty="0" smtClean="0"/>
              <a:t>  </a:t>
            </a:r>
            <a:r>
              <a:rPr lang="en-US" sz="3600" dirty="0" err="1" smtClean="0"/>
              <a:t>tutkimus-toiminnassa</a:t>
            </a:r>
            <a:r>
              <a:rPr lang="en-US" sz="3600" dirty="0" smtClean="0"/>
              <a:t>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763" y="2222205"/>
            <a:ext cx="7262036" cy="33705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smtClean="0">
                <a:solidFill>
                  <a:schemeClr val="tx1"/>
                </a:solidFill>
              </a:rPr>
              <a:t>Sepittäminen</a:t>
            </a:r>
          </a:p>
          <a:p>
            <a:pPr lvl="1"/>
            <a:r>
              <a:rPr lang="fi-FI" sz="2400" dirty="0"/>
              <a:t>tarkoitetaan tekaistujen havaintojen esittämistä </a:t>
            </a:r>
            <a:r>
              <a:rPr lang="fi-FI" sz="2400" dirty="0" smtClean="0"/>
              <a:t>tiedeyhteisölle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smtClean="0">
                <a:solidFill>
                  <a:schemeClr val="tx1"/>
                </a:solidFill>
              </a:rPr>
              <a:t>Vääristely</a:t>
            </a:r>
          </a:p>
          <a:p>
            <a:pPr lvl="1"/>
            <a:r>
              <a:rPr lang="fi-FI" sz="2400" dirty="0" smtClean="0"/>
              <a:t>Havaintojen tarkoituksellista muokkaamista tai esittämistä niin, että tulos vääristyy, tulosten muuttamista tai valikointia, johtopäätösten kannalta olennaisten tietojen esittämättä jättämistä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V</a:t>
            </a:r>
            <a:r>
              <a:rPr lang="en-US" sz="3600" dirty="0" err="1" smtClean="0"/>
              <a:t>ilppi</a:t>
            </a:r>
            <a:r>
              <a:rPr lang="en-US" sz="3600" dirty="0" smtClean="0"/>
              <a:t> </a:t>
            </a:r>
            <a:r>
              <a:rPr lang="en-US" sz="3600" dirty="0" err="1" smtClean="0"/>
              <a:t>tieteellisessä</a:t>
            </a:r>
            <a:r>
              <a:rPr lang="en-US" sz="3600" dirty="0" smtClean="0"/>
              <a:t>  </a:t>
            </a:r>
            <a:r>
              <a:rPr lang="en-US" sz="3600" dirty="0" err="1" smtClean="0"/>
              <a:t>tutkimus-toiminnassa</a:t>
            </a:r>
            <a:r>
              <a:rPr lang="en-US" sz="3600" dirty="0" smtClean="0"/>
              <a:t> 2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73958" y="1600200"/>
            <a:ext cx="7212842" cy="438573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i-FI" sz="2400" dirty="0">
                <a:solidFill>
                  <a:schemeClr val="tx1"/>
                </a:solidFill>
              </a:rPr>
              <a:t>Plagiointi eli luvaton lainaaminen</a:t>
            </a:r>
            <a:r>
              <a:rPr lang="fi-FI" sz="2400" b="1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fi-FI" sz="2400" dirty="0"/>
              <a:t>Toisen julkituoman </a:t>
            </a:r>
            <a:r>
              <a:rPr lang="fi-FI" sz="2400" dirty="0" smtClean="0"/>
              <a:t>tutkimussuunnitelman, käsikirjoituksen</a:t>
            </a:r>
            <a:r>
              <a:rPr lang="fi-FI" sz="2400" dirty="0"/>
              <a:t>, artikkelin tai muun tekstin </a:t>
            </a:r>
            <a:r>
              <a:rPr lang="fi-FI" sz="2400" dirty="0" smtClean="0"/>
              <a:t>tai sen </a:t>
            </a:r>
            <a:r>
              <a:rPr lang="fi-FI" sz="2400" dirty="0"/>
              <a:t>osan, kuvallisen ilmaisun tai käännöksen </a:t>
            </a:r>
            <a:r>
              <a:rPr lang="fi-FI" sz="2400" dirty="0" smtClean="0"/>
              <a:t>esittäminen omanaan</a:t>
            </a:r>
          </a:p>
          <a:p>
            <a:pPr lvl="1">
              <a:lnSpc>
                <a:spcPct val="90000"/>
              </a:lnSpc>
              <a:defRPr/>
            </a:pPr>
            <a:r>
              <a:rPr lang="fi-FI" sz="2400" dirty="0" smtClean="0"/>
              <a:t>Plagiointia </a:t>
            </a:r>
            <a:r>
              <a:rPr lang="fi-FI" sz="2400" dirty="0"/>
              <a:t>on sekä suora että mukaillen tehty </a:t>
            </a:r>
            <a:r>
              <a:rPr lang="fi-FI" sz="2400" dirty="0" smtClean="0"/>
              <a:t>kopiointi</a:t>
            </a:r>
          </a:p>
          <a:p>
            <a:pPr lvl="1">
              <a:lnSpc>
                <a:spcPct val="90000"/>
              </a:lnSpc>
              <a:defRPr/>
            </a:pPr>
            <a:endParaRPr lang="fi-FI" sz="24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Anastaminen</a:t>
            </a:r>
            <a:endParaRPr lang="fi-FI" sz="2400" dirty="0">
              <a:solidFill>
                <a:schemeClr val="tx1"/>
              </a:solidFill>
            </a:endParaRPr>
          </a:p>
          <a:p>
            <a:pPr lvl="1"/>
            <a:r>
              <a:rPr lang="fi-FI" sz="2400" dirty="0"/>
              <a:t>Toisen henkilön tutkimusidean, -tuloksen,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-suunnitelman </a:t>
            </a:r>
            <a:r>
              <a:rPr lang="fi-FI" sz="2400" dirty="0"/>
              <a:t>yms. esittämistä tai käyttämistä omissa nimisään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279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Esimerkki 1: plagiointi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Yliopiston </a:t>
            </a:r>
            <a:r>
              <a:rPr lang="fi-FI" dirty="0">
                <a:solidFill>
                  <a:schemeClr val="tx1"/>
                </a:solidFill>
              </a:rPr>
              <a:t>suorittamassa esiselvityksessä todettiin, että maisteri X oli </a:t>
            </a:r>
            <a:r>
              <a:rPr lang="fi-FI" b="1" dirty="0">
                <a:solidFill>
                  <a:schemeClr val="tx1"/>
                </a:solidFill>
              </a:rPr>
              <a:t>plagioinut </a:t>
            </a:r>
            <a:r>
              <a:rPr lang="fi-FI" dirty="0">
                <a:solidFill>
                  <a:schemeClr val="tx1"/>
                </a:solidFill>
              </a:rPr>
              <a:t>kandidaatin ja pro gradu -tutkielmiinsa </a:t>
            </a:r>
            <a:r>
              <a:rPr lang="fi-FI" b="1" dirty="0">
                <a:solidFill>
                  <a:schemeClr val="tx1"/>
                </a:solidFill>
              </a:rPr>
              <a:t>lukuisia osia toisen jatko-opiskelijan opinnäytetyöstä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b="1" dirty="0">
                <a:solidFill>
                  <a:schemeClr val="tx1"/>
                </a:solidFill>
              </a:rPr>
              <a:t>ilman asianmukaisia viitemerkintöjä</a:t>
            </a:r>
            <a:r>
              <a:rPr lang="fi-FI" dirty="0">
                <a:solidFill>
                  <a:schemeClr val="tx1"/>
                </a:solidFill>
              </a:rPr>
              <a:t>. </a:t>
            </a:r>
            <a:r>
              <a:rPr lang="fi-FI" b="1" dirty="0">
                <a:solidFill>
                  <a:schemeClr val="tx1"/>
                </a:solidFill>
              </a:rPr>
              <a:t>Alkuperäistä työtä ei myöskään </a:t>
            </a:r>
            <a:r>
              <a:rPr lang="fi-FI" b="1" dirty="0" smtClean="0">
                <a:solidFill>
                  <a:schemeClr val="tx1"/>
                </a:solidFill>
              </a:rPr>
              <a:t>mainittu </a:t>
            </a:r>
            <a:r>
              <a:rPr lang="fi-FI" b="1" dirty="0">
                <a:solidFill>
                  <a:schemeClr val="tx1"/>
                </a:solidFill>
              </a:rPr>
              <a:t>tutkielmien lähdeluetteloissa</a:t>
            </a:r>
            <a:r>
              <a:rPr lang="fi-FI" dirty="0">
                <a:solidFill>
                  <a:schemeClr val="tx1"/>
                </a:solidFill>
              </a:rPr>
              <a:t>.  Asia oli tullut ilmi opiskelijan jo saatua tutkintotodistuksensa. Asiasta tehtiin </a:t>
            </a:r>
            <a:r>
              <a:rPr lang="fi-FI" dirty="0" err="1" smtClean="0">
                <a:solidFill>
                  <a:schemeClr val="tx1"/>
                </a:solidFill>
              </a:rPr>
              <a:t>HTK-ohjeen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mukainen esiselvitys, jossa epäilty myönsi teon.  Plagiointi johti tutkinnon menettämiseen.   </a:t>
            </a:r>
          </a:p>
        </p:txBody>
      </p:sp>
    </p:spTree>
    <p:extLst>
      <p:ext uri="{BB962C8B-B14F-4D97-AF65-F5344CB8AC3E}">
        <p14:creationId xmlns:p14="http://schemas.microsoft.com/office/powerpoint/2010/main" val="174530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 1: Vakava vilppi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E</a:t>
            </a:r>
            <a:r>
              <a:rPr lang="fi-FI" dirty="0" smtClean="0">
                <a:solidFill>
                  <a:schemeClr val="tx1"/>
                </a:solidFill>
              </a:rPr>
              <a:t>simiehen </a:t>
            </a:r>
            <a:r>
              <a:rPr lang="fi-FI" dirty="0">
                <a:solidFill>
                  <a:schemeClr val="tx1"/>
                </a:solidFill>
              </a:rPr>
              <a:t>ilmoituksen johdosta oli ryhdytty tutkimaan, </a:t>
            </a:r>
            <a:r>
              <a:rPr lang="fi-FI" dirty="0" smtClean="0">
                <a:solidFill>
                  <a:schemeClr val="tx1"/>
                </a:solidFill>
              </a:rPr>
              <a:t>oliko jatko-opiskelija </a:t>
            </a:r>
            <a:r>
              <a:rPr lang="fi-FI" dirty="0">
                <a:solidFill>
                  <a:schemeClr val="tx1"/>
                </a:solidFill>
              </a:rPr>
              <a:t>X syyllistynyt </a:t>
            </a:r>
            <a:r>
              <a:rPr lang="fi-FI" b="1" dirty="0">
                <a:solidFill>
                  <a:schemeClr val="tx1"/>
                </a:solidFill>
              </a:rPr>
              <a:t>plagiointiin</a:t>
            </a:r>
            <a:r>
              <a:rPr lang="fi-FI" dirty="0">
                <a:solidFill>
                  <a:schemeClr val="tx1"/>
                </a:solidFill>
              </a:rPr>
              <a:t> tieteellisessä tuotannossaan. Suoritetussa varsinaisessa tutkinnassa todettiin </a:t>
            </a:r>
            <a:r>
              <a:rPr lang="fi-FI" b="1" dirty="0">
                <a:solidFill>
                  <a:schemeClr val="tx1"/>
                </a:solidFill>
              </a:rPr>
              <a:t>alkuperäistä epäilyä </a:t>
            </a:r>
            <a:r>
              <a:rPr lang="fi-FI" b="1" dirty="0" smtClean="0">
                <a:solidFill>
                  <a:schemeClr val="tx1"/>
                </a:solidFill>
              </a:rPr>
              <a:t>laajempi ja </a:t>
            </a:r>
            <a:r>
              <a:rPr lang="fi-FI" b="1" dirty="0">
                <a:solidFill>
                  <a:schemeClr val="tx1"/>
                </a:solidFill>
              </a:rPr>
              <a:t>vakavampi vilppi: plagiointi, sepittäminen ja tiedeyhteisön harhaanjohtaminen </a:t>
            </a:r>
            <a:r>
              <a:rPr lang="fi-FI" dirty="0">
                <a:solidFill>
                  <a:schemeClr val="tx1"/>
                </a:solidFill>
              </a:rPr>
              <a:t>sekä samassa yliopistossa suoritetussa opinnäytteessä että muussa kirjallisessa tuotannossa.  Tutkintaryhmän selvityksen mukaan plagiointi eli toisen julkituoman työn tai sen osan luvaton esittäminen oli ollut systemaattista. Lisäksi selvityksessä todettiin, että X oli tutkintaprosessin aikana saanut toisen henkilön antamaan väärän lausunnon hänen puolestaan. </a:t>
            </a:r>
            <a:endParaRPr lang="fi-FI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0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6060"/>
          </a:xfrm>
        </p:spPr>
        <p:txBody>
          <a:bodyPr>
            <a:normAutofit/>
          </a:bodyPr>
          <a:lstStyle/>
          <a:p>
            <a:r>
              <a:rPr lang="fi-FI" sz="3600" dirty="0"/>
              <a:t>P</a:t>
            </a:r>
            <a:r>
              <a:rPr lang="fi-FI" sz="3600" dirty="0" smtClean="0"/>
              <a:t>iittaamattomuus hyvästä tieteellisestä käytännöstä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41451"/>
            <a:ext cx="8229600" cy="3944482"/>
          </a:xfrm>
        </p:spPr>
        <p:txBody>
          <a:bodyPr/>
          <a:lstStyle/>
          <a:p>
            <a:r>
              <a:rPr lang="fi-FI" sz="2400" dirty="0" smtClean="0">
                <a:solidFill>
                  <a:schemeClr val="tx1"/>
                </a:solidFill>
              </a:rPr>
              <a:t>Ilmenee törkeinä laiminlyönteinä tutkimustyön eri vaiheessa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Esimerkkejä:</a:t>
            </a:r>
          </a:p>
          <a:p>
            <a:pPr lvl="1"/>
            <a:r>
              <a:rPr lang="fi-FI" sz="2400" dirty="0" smtClean="0"/>
              <a:t>muiden tutkijoiden osuuden vähättely</a:t>
            </a:r>
          </a:p>
          <a:p>
            <a:pPr lvl="1"/>
            <a:r>
              <a:rPr lang="fi-FI" sz="2400" dirty="0" smtClean="0"/>
              <a:t>puutteellinen viittaaminen aikaisempiin</a:t>
            </a:r>
            <a:br>
              <a:rPr lang="fi-FI" sz="2400" dirty="0" smtClean="0"/>
            </a:br>
            <a:r>
              <a:rPr lang="fi-FI" sz="2400" dirty="0" smtClean="0"/>
              <a:t>tutkimustuloksiin</a:t>
            </a:r>
          </a:p>
          <a:p>
            <a:pPr lvl="1"/>
            <a:r>
              <a:rPr lang="fi-FI" sz="2400" dirty="0" smtClean="0"/>
              <a:t>tulosten ja menetelmien harhaanjohtava raportointi</a:t>
            </a:r>
          </a:p>
          <a:p>
            <a:pPr lvl="1"/>
            <a:r>
              <a:rPr lang="fi-FI" sz="2400" dirty="0" smtClean="0"/>
              <a:t>ns. itsensä plagiointi </a:t>
            </a:r>
          </a:p>
          <a:p>
            <a:pPr lvl="1"/>
            <a:r>
              <a:rPr lang="fi-FI" sz="2400" dirty="0" smtClean="0"/>
              <a:t>tiedeyhteisön harhaanjohtaminen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Esimerkki 2: Toisen tutkijan työn vähättely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Tutkijatohtori X:n mukaan professori </a:t>
            </a:r>
            <a:r>
              <a:rPr lang="fi-FI" dirty="0">
                <a:solidFill>
                  <a:schemeClr val="tx1"/>
                </a:solidFill>
              </a:rPr>
              <a:t>Y oli </a:t>
            </a:r>
            <a:r>
              <a:rPr lang="fi-FI" b="1" dirty="0">
                <a:solidFill>
                  <a:schemeClr val="tx1"/>
                </a:solidFill>
              </a:rPr>
              <a:t>anastanut hänen tieteellisen työnsä</a:t>
            </a:r>
            <a:r>
              <a:rPr lang="fi-FI" dirty="0">
                <a:solidFill>
                  <a:schemeClr val="tx1"/>
                </a:solidFill>
              </a:rPr>
              <a:t>. Lisäksi </a:t>
            </a:r>
            <a:r>
              <a:rPr lang="fi-FI" dirty="0" smtClean="0">
                <a:solidFill>
                  <a:schemeClr val="tx1"/>
                </a:solidFill>
              </a:rPr>
              <a:t>X:n </a:t>
            </a:r>
            <a:r>
              <a:rPr lang="fi-FI" dirty="0">
                <a:solidFill>
                  <a:schemeClr val="tx1"/>
                </a:solidFill>
              </a:rPr>
              <a:t>mukaan yksi artikkeli oli julkaistu ja kahta käsikirjoitusta oli työstetty vertaisarviointia varten hänen tietämättään. Y kiisti X:n vaatimukset tulla merkityksi kirjoittajaksi. Suoritetussa esiselvityksessä todettiin, että kahdessa kiistanalaisessa artikkelissa ei lainkaan viitattu X:ään eikä muutoinkaan mainittu hänen kontribuutiotaan. Yliopiston rehtori päätti, että professori Y sekä kanssakirjoittaja Z olivat syyllistyneet </a:t>
            </a:r>
            <a:r>
              <a:rPr lang="fi-FI" b="1" dirty="0">
                <a:solidFill>
                  <a:schemeClr val="tx1"/>
                </a:solidFill>
              </a:rPr>
              <a:t>piittaamattomuuteen hyvästä tieteellisestä käytännöstä</a:t>
            </a:r>
            <a:r>
              <a:rPr lang="fi-FI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777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Muita vastuuttomia menettelyjä 1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•</a:t>
            </a: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 smtClean="0">
                <a:solidFill>
                  <a:schemeClr val="tx1"/>
                </a:solidFill>
              </a:rPr>
              <a:t>Tekijyyden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manipulointi esimerkiksi sisällyttämällä tutkimukseen osallistumattomia henkilöitä </a:t>
            </a:r>
            <a:r>
              <a:rPr lang="fi-FI" sz="2400" dirty="0" smtClean="0">
                <a:solidFill>
                  <a:schemeClr val="tx1"/>
                </a:solidFill>
              </a:rPr>
              <a:t>tekijäluetteloon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•	</a:t>
            </a:r>
            <a:r>
              <a:rPr lang="fi-FI" sz="2400" dirty="0" smtClean="0">
                <a:solidFill>
                  <a:schemeClr val="tx1"/>
                </a:solidFill>
              </a:rPr>
              <a:t>Omien </a:t>
            </a:r>
            <a:r>
              <a:rPr lang="fi-FI" sz="2400" dirty="0">
                <a:solidFill>
                  <a:schemeClr val="tx1"/>
                </a:solidFill>
              </a:rPr>
              <a:t>tieteellisten ansioiden paisuttelu esimerkiksi ansioluettelossa tai sen </a:t>
            </a:r>
            <a:r>
              <a:rPr lang="fi-FI" sz="2400" dirty="0" smtClean="0">
                <a:solidFill>
                  <a:schemeClr val="tx1"/>
                </a:solidFill>
              </a:rPr>
              <a:t>käännösversioissa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•	</a:t>
            </a:r>
            <a:r>
              <a:rPr lang="fi-FI" sz="2400" dirty="0" smtClean="0">
                <a:solidFill>
                  <a:schemeClr val="tx1"/>
                </a:solidFill>
              </a:rPr>
              <a:t>Tutkimuksen </a:t>
            </a:r>
            <a:r>
              <a:rPr lang="fi-FI" sz="2400" dirty="0">
                <a:solidFill>
                  <a:schemeClr val="tx1"/>
                </a:solidFill>
              </a:rPr>
              <a:t>lähdeluettelon paisuttelu tutkimusviittausten määrän keinotekoiseksi </a:t>
            </a:r>
            <a:r>
              <a:rPr lang="fi-FI" sz="2400" dirty="0" smtClean="0">
                <a:solidFill>
                  <a:schemeClr val="tx1"/>
                </a:solidFill>
              </a:rPr>
              <a:t>lisäämiseksi</a:t>
            </a:r>
          </a:p>
        </p:txBody>
      </p:sp>
    </p:spTree>
    <p:extLst>
      <p:ext uri="{BB962C8B-B14F-4D97-AF65-F5344CB8AC3E}">
        <p14:creationId xmlns:p14="http://schemas.microsoft.com/office/powerpoint/2010/main" val="218810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TUTKIMUSEETTINEN NEUVOTTELUKUNTA (</a:t>
            </a:r>
            <a:r>
              <a:rPr lang="en-US" sz="3200" dirty="0"/>
              <a:t>TENK)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667"/>
            <a:ext cx="8229600" cy="399626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Itsenäinen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riippumaton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toimija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Perustettu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vuonna</a:t>
            </a:r>
            <a:r>
              <a:rPr lang="en-US" sz="2400" dirty="0">
                <a:solidFill>
                  <a:schemeClr val="tx1"/>
                </a:solidFill>
              </a:rPr>
              <a:t> 1991 (</a:t>
            </a:r>
            <a:r>
              <a:rPr lang="en-US" sz="2400" dirty="0" err="1">
                <a:solidFill>
                  <a:schemeClr val="tx1"/>
                </a:solidFill>
              </a:rPr>
              <a:t>Asetus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tutkimuseettisestä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neuvottelukunnasta</a:t>
            </a:r>
            <a:r>
              <a:rPr lang="en-US" sz="2400" dirty="0">
                <a:solidFill>
                  <a:schemeClr val="tx1"/>
                </a:solidFill>
              </a:rPr>
              <a:t> 1347/1991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Opetus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kulttuuriministeriön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nimittämä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tutkimus-organisaatioiden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esityksestä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kolmivuotiskausiksi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Nykyinen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toimikausi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1.2.2013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31.1.2016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Toimisto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sijoitettu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Tieteellisten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seurain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valtuuskunnan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(TSV)  </a:t>
            </a:r>
            <a:r>
              <a:rPr lang="en-US" sz="2400" dirty="0" err="1">
                <a:solidFill>
                  <a:schemeClr val="tx1"/>
                </a:solidFill>
              </a:rPr>
              <a:t>yhteyteen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Helsinkiin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1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Muita vastuuttomia menettelyjä </a:t>
            </a:r>
            <a:r>
              <a:rPr lang="fi-FI" sz="3600" dirty="0" smtClean="0"/>
              <a:t>2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Toisen </a:t>
            </a:r>
            <a:r>
              <a:rPr lang="fi-FI" sz="2400" dirty="0">
                <a:solidFill>
                  <a:schemeClr val="tx1"/>
                </a:solidFill>
              </a:rPr>
              <a:t>tutkijan työn epäasiallinen vaikeuttaminen, esim.</a:t>
            </a:r>
          </a:p>
          <a:p>
            <a:pPr lvl="1"/>
            <a:r>
              <a:rPr lang="fi-FI" sz="2000" dirty="0"/>
              <a:t>perätön ja ilkivaltainen ilmianto </a:t>
            </a:r>
            <a:r>
              <a:rPr lang="fi-FI" sz="2000" dirty="0" err="1"/>
              <a:t>HTK-loukkauksesta</a:t>
            </a:r>
            <a:endParaRPr lang="fi-FI" sz="2000" dirty="0"/>
          </a:p>
          <a:p>
            <a:pPr lvl="1"/>
            <a:r>
              <a:rPr lang="fi-FI" sz="2000" dirty="0"/>
              <a:t>toisen tutkijan työn viivyttäminen esimerkiksi referee-toiminnan avulla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•	</a:t>
            </a:r>
            <a:r>
              <a:rPr lang="fi-FI" sz="2400" dirty="0" smtClean="0">
                <a:solidFill>
                  <a:schemeClr val="tx1"/>
                </a:solidFill>
              </a:rPr>
              <a:t>Yleisön </a:t>
            </a:r>
            <a:r>
              <a:rPr lang="fi-FI" sz="2400" dirty="0">
                <a:solidFill>
                  <a:schemeClr val="tx1"/>
                </a:solidFill>
              </a:rPr>
              <a:t>harhauttaminen esittämällä julkisuudessa harhaanjohtavia tai vääristeleviä tietoja omasta tutkimuksesta, sen tuloksista, tulosten tieteellisestä merkityksestä tai niiden sovellettavuudesta.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052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260"/>
            <a:ext cx="8229600" cy="1010092"/>
          </a:xfrm>
        </p:spPr>
        <p:txBody>
          <a:bodyPr>
            <a:noAutofit/>
          </a:bodyPr>
          <a:lstStyle/>
          <a:p>
            <a:r>
              <a:rPr lang="en-US" sz="3600" dirty="0" err="1"/>
              <a:t>V</a:t>
            </a:r>
            <a:r>
              <a:rPr lang="en-US" sz="3600" dirty="0" err="1" smtClean="0"/>
              <a:t>astuu</a:t>
            </a:r>
            <a:r>
              <a:rPr lang="en-US" sz="3600" dirty="0" smtClean="0"/>
              <a:t> </a:t>
            </a:r>
            <a:r>
              <a:rPr lang="en-US" sz="3600" dirty="0" err="1" smtClean="0"/>
              <a:t>hyvän</a:t>
            </a:r>
            <a:r>
              <a:rPr lang="en-US" sz="3600" dirty="0" smtClean="0"/>
              <a:t> </a:t>
            </a:r>
            <a:r>
              <a:rPr lang="en-US" sz="3600" dirty="0" err="1" smtClean="0"/>
              <a:t>tieteellisen</a:t>
            </a:r>
            <a:r>
              <a:rPr lang="en-US" sz="3600" dirty="0" smtClean="0"/>
              <a:t> </a:t>
            </a:r>
            <a:r>
              <a:rPr lang="en-US" sz="3600" dirty="0" err="1" smtClean="0"/>
              <a:t>käytännön</a:t>
            </a:r>
            <a:r>
              <a:rPr lang="en-US" sz="3600" dirty="0" smtClean="0"/>
              <a:t> </a:t>
            </a:r>
            <a:r>
              <a:rPr lang="en-US" sz="3600" dirty="0" err="1" smtClean="0"/>
              <a:t>ylläpitämisestä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231561"/>
          </a:xfrm>
        </p:spPr>
        <p:txBody>
          <a:bodyPr>
            <a:no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Ensisijaisesti tutkijalla itsellään, mutta myös:</a:t>
            </a:r>
          </a:p>
          <a:p>
            <a:pPr lvl="1"/>
            <a:r>
              <a:rPr lang="fi-FI" sz="2400" dirty="0"/>
              <a:t>T</a:t>
            </a:r>
            <a:r>
              <a:rPr lang="fi-FI" sz="2400" dirty="0" smtClean="0"/>
              <a:t>utkimusryhmällä ja sen vastuullisella tutkijalla,</a:t>
            </a:r>
          </a:p>
          <a:p>
            <a:pPr lvl="1"/>
            <a:r>
              <a:rPr lang="fi-FI" sz="2400" dirty="0" smtClean="0"/>
              <a:t>Korkeakouluilla ja tutkimuslaitoksilla tutkimuseettisen koulutuksen järjestäjänä</a:t>
            </a:r>
          </a:p>
          <a:p>
            <a:pPr lvl="1"/>
            <a:r>
              <a:rPr lang="fi-FI" sz="2400" dirty="0"/>
              <a:t>Y</a:t>
            </a:r>
            <a:r>
              <a:rPr lang="fi-FI" sz="2400" dirty="0" smtClean="0"/>
              <a:t>ksikön ja laitoksen johtajalla työympäristön kehittäjänä ja edellytysten asettajana,</a:t>
            </a:r>
          </a:p>
          <a:p>
            <a:pPr lvl="1"/>
            <a:r>
              <a:rPr lang="fi-FI" sz="2400" dirty="0" smtClean="0"/>
              <a:t>Tieteellisillä seuroilla ja toimittajilla tiedon välittäjänä ja tieteen edistäjinä,</a:t>
            </a:r>
          </a:p>
          <a:p>
            <a:pPr lvl="1"/>
            <a:r>
              <a:rPr lang="fi-FI" sz="2400" dirty="0"/>
              <a:t>R</a:t>
            </a:r>
            <a:r>
              <a:rPr lang="fi-FI" sz="2400" dirty="0" smtClean="0"/>
              <a:t>ahoittajilla tutkimuksen toimintaedellytysten luojina.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Koulutusvelvoite − </a:t>
            </a:r>
            <a:r>
              <a:rPr lang="fi-FI" sz="3600" dirty="0" err="1" smtClean="0"/>
              <a:t>HTK-ohjeessa</a:t>
            </a:r>
            <a:r>
              <a:rPr lang="fi-FI" sz="3600" dirty="0" smtClean="0"/>
              <a:t> mainitaan: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” </a:t>
            </a:r>
            <a:r>
              <a:rPr lang="fi-FI" sz="2800" dirty="0">
                <a:solidFill>
                  <a:schemeClr val="tx1"/>
                </a:solidFill>
              </a:rPr>
              <a:t>Yliopistojen ja ammattikorkeakoulujen tulee huolehtia siitä, että hyvään tieteelliseen käytäntöön perehdyttäminen ja tutkimusetiikan opettaminen ovat kiinteä osa niiden antamaa perus- ja jatkokoulutusta. </a:t>
            </a:r>
            <a:r>
              <a:rPr lang="fi-FI" sz="2800" dirty="0" smtClean="0">
                <a:solidFill>
                  <a:schemeClr val="tx1"/>
                </a:solidFill>
              </a:rPr>
              <a:t>Tutkimuslaitosten </a:t>
            </a:r>
            <a:r>
              <a:rPr lang="fi-FI" sz="2800" dirty="0">
                <a:solidFill>
                  <a:schemeClr val="tx1"/>
                </a:solidFill>
              </a:rPr>
              <a:t>tulee puolestaan huolehtia siitä, että niiden henkilökunnalle on tarjolla tutkimusetiikkaan liittyvää </a:t>
            </a:r>
            <a:r>
              <a:rPr lang="fi-FI" sz="2800" dirty="0" smtClean="0">
                <a:solidFill>
                  <a:schemeClr val="tx1"/>
                </a:solidFill>
              </a:rPr>
              <a:t>koulusta”. 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								</a:t>
            </a:r>
            <a:r>
              <a:rPr lang="fi-FI" sz="2800" dirty="0" smtClean="0">
                <a:solidFill>
                  <a:schemeClr val="tx1"/>
                </a:solidFill>
              </a:rPr>
              <a:t>	(</a:t>
            </a:r>
            <a:r>
              <a:rPr lang="fi-FI" sz="2800" dirty="0">
                <a:solidFill>
                  <a:schemeClr val="tx1"/>
                </a:solidFill>
              </a:rPr>
              <a:t>TENK 2013: 7</a:t>
            </a:r>
            <a:r>
              <a:rPr lang="fi-FI" sz="2800" dirty="0" smtClean="0">
                <a:solidFill>
                  <a:schemeClr val="tx1"/>
                </a:solidFill>
              </a:rPr>
              <a:t>) 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8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err="1" smtClean="0"/>
              <a:t>HTK-loukkausepäilyjen</a:t>
            </a:r>
            <a:r>
              <a:rPr lang="fi-FI" sz="3600" dirty="0" smtClean="0"/>
              <a:t> </a:t>
            </a:r>
            <a:br>
              <a:rPr lang="fi-FI" sz="3600" dirty="0" smtClean="0"/>
            </a:br>
            <a:r>
              <a:rPr lang="fi-FI" sz="3600" dirty="0" smtClean="0"/>
              <a:t>tutkintaprosessi 1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Kolmiportainen </a:t>
            </a:r>
            <a:r>
              <a:rPr lang="fi-FI" sz="2400" dirty="0" smtClean="0">
                <a:solidFill>
                  <a:schemeClr val="tx1"/>
                </a:solidFill>
              </a:rPr>
              <a:t>prosessi:</a:t>
            </a:r>
          </a:p>
          <a:p>
            <a:pPr marL="0" indent="0">
              <a:buNone/>
            </a:pPr>
            <a:endParaRPr lang="fi-FI" sz="2400" dirty="0" smtClean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i-FI" sz="2400" dirty="0" smtClean="0"/>
              <a:t>Epäilyn esittäjän </a:t>
            </a:r>
            <a:r>
              <a:rPr lang="fi-FI" sz="2400" b="1" dirty="0" smtClean="0"/>
              <a:t>kirjallinen </a:t>
            </a:r>
            <a:r>
              <a:rPr lang="fi-FI" sz="2400" b="1" dirty="0" smtClean="0"/>
              <a:t>ilmoitus </a:t>
            </a:r>
            <a:r>
              <a:rPr lang="fi-FI" sz="2400" dirty="0" smtClean="0"/>
              <a:t>siihen organisaatioon, jossa epäilyksen alainen toiminta on tekeillä tai tehty</a:t>
            </a:r>
            <a:endParaRPr lang="fi-FI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fi-FI" sz="2400" dirty="0" smtClean="0"/>
              <a:t>Rehtori/tutkimusorganisaation johtaja päättää </a:t>
            </a:r>
            <a:r>
              <a:rPr lang="fi-FI" sz="2400" b="1" dirty="0" smtClean="0"/>
              <a:t>esiselvityksen</a:t>
            </a:r>
            <a:r>
              <a:rPr lang="fi-FI" sz="2400" dirty="0" smtClean="0"/>
              <a:t> käynnistämisestä. Esiselvityksessä kuullaan eri osapuolia</a:t>
            </a:r>
            <a:endParaRPr lang="fi-FI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fi-FI" sz="2400" b="1" dirty="0" smtClean="0"/>
              <a:t>Tutkintaryhmän tekemä varsinainen tutkinta</a:t>
            </a:r>
            <a:r>
              <a:rPr lang="fi-FI" sz="2400" dirty="0" smtClean="0"/>
              <a:t>. Rehtori antaa tämän pohjalta perustellun päätöksen</a:t>
            </a:r>
            <a:r>
              <a:rPr lang="fi-FI" sz="2400" dirty="0" smtClean="0"/>
              <a:t>.</a:t>
            </a: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2003526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err="1"/>
              <a:t>HTK-loukkausepäilyjen</a:t>
            </a:r>
            <a:r>
              <a:rPr lang="fi-FI" sz="3600" dirty="0"/>
              <a:t> </a:t>
            </a:r>
            <a:br>
              <a:rPr lang="fi-FI" sz="3600" dirty="0"/>
            </a:br>
            <a:r>
              <a:rPr lang="fi-FI" sz="3600" dirty="0"/>
              <a:t>tutkintaprosessi </a:t>
            </a:r>
            <a:r>
              <a:rPr lang="fi-FI" sz="3600" dirty="0" smtClean="0"/>
              <a:t>2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Tutkintaprosessin periaatteet:</a:t>
            </a:r>
          </a:p>
          <a:p>
            <a:pPr lvl="1"/>
            <a:r>
              <a:rPr lang="fi-FI" sz="2400" dirty="0"/>
              <a:t>Tutkintaprosessin toimittaa se organisaatio, jossa epäilyn alainen tutkimus on tekeillä, tutkinnasta vastaa ylin johtaja (usein rehtori)</a:t>
            </a:r>
          </a:p>
          <a:p>
            <a:pPr lvl="1"/>
            <a:r>
              <a:rPr lang="fi-FI" sz="2400" dirty="0"/>
              <a:t>Oikeudenmukaisuuteen ja puolueettomuuteen pyrkiminen </a:t>
            </a:r>
          </a:p>
          <a:p>
            <a:pPr lvl="1"/>
            <a:r>
              <a:rPr lang="fi-FI" sz="2400" dirty="0"/>
              <a:t>Kaikkien osapuolten kuuleminen</a:t>
            </a:r>
          </a:p>
          <a:p>
            <a:pPr lvl="1"/>
            <a:r>
              <a:rPr lang="fi-FI" sz="2400" dirty="0"/>
              <a:t>Käsittelyn asiantuntevuus ja nopeus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/>
              <a:t> Eri vaiheet tulee dokumentoida </a:t>
            </a:r>
            <a:r>
              <a:rPr lang="fi-FI" sz="2400" dirty="0" smtClean="0"/>
              <a:t>huolellisesti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94270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Tutkintaprosessin vaiheet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96" y="1600200"/>
            <a:ext cx="5903008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286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err="1"/>
              <a:t>HTK-loukkausepäilyjen</a:t>
            </a:r>
            <a:r>
              <a:rPr lang="fi-FI" sz="3600" dirty="0"/>
              <a:t> 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tutkintaprosessi </a:t>
            </a:r>
            <a:r>
              <a:rPr lang="fi-FI" sz="3600" dirty="0" smtClean="0"/>
              <a:t>3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Esiselvityksen käynnistämisestä tai käynnistämättä jättämisestä tieto tulee saattaa asian osapuolille ja </a:t>
            </a:r>
            <a:r>
              <a:rPr lang="fi-FI" sz="2400" dirty="0" err="1" smtClean="0">
                <a:solidFill>
                  <a:schemeClr val="tx1"/>
                </a:solidFill>
              </a:rPr>
              <a:t>TENK:lle</a:t>
            </a:r>
            <a:endParaRPr lang="fi-FI" sz="2400" dirty="0" smtClean="0">
              <a:solidFill>
                <a:schemeClr val="tx1"/>
              </a:solidFill>
            </a:endParaRPr>
          </a:p>
          <a:p>
            <a:r>
              <a:rPr lang="fi-FI" sz="2400" dirty="0" smtClean="0">
                <a:solidFill>
                  <a:schemeClr val="tx1"/>
                </a:solidFill>
              </a:rPr>
              <a:t>Samoin varsinaisen tutkinnan pohjalta rehtorin tekemä </a:t>
            </a:r>
            <a:r>
              <a:rPr lang="fi-FI" sz="2400" dirty="0" smtClean="0">
                <a:solidFill>
                  <a:schemeClr val="tx1"/>
                </a:solidFill>
              </a:rPr>
              <a:t>päätös tulee saattaa eri osapuolten ja </a:t>
            </a:r>
            <a:r>
              <a:rPr lang="fi-FI" sz="2400" dirty="0" err="1" smtClean="0">
                <a:solidFill>
                  <a:schemeClr val="tx1"/>
                </a:solidFill>
              </a:rPr>
              <a:t>TENKin</a:t>
            </a:r>
            <a:r>
              <a:rPr lang="fi-FI" sz="2400" dirty="0" smtClean="0">
                <a:solidFill>
                  <a:schemeClr val="tx1"/>
                </a:solidFill>
              </a:rPr>
              <a:t> tietoon.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Loppuunsaatetun </a:t>
            </a:r>
            <a:r>
              <a:rPr lang="fi-FI" sz="2400" dirty="0" err="1" smtClean="0">
                <a:solidFill>
                  <a:schemeClr val="tx1"/>
                </a:solidFill>
              </a:rPr>
              <a:t>HTK-prosessin</a:t>
            </a:r>
            <a:r>
              <a:rPr lang="fi-FI" sz="2400" dirty="0" smtClean="0">
                <a:solidFill>
                  <a:schemeClr val="tx1"/>
                </a:solidFill>
              </a:rPr>
              <a:t> tulokseen ja menettelytapoihin  tyytymätön epäilyn kohteena oleva henkilö tai epäilyn esittäjä voivat pyytää </a:t>
            </a:r>
            <a:r>
              <a:rPr lang="fi-FI" sz="2400" b="1" dirty="0" err="1" smtClean="0">
                <a:solidFill>
                  <a:schemeClr val="tx1"/>
                </a:solidFill>
              </a:rPr>
              <a:t>TENKiltä</a:t>
            </a:r>
            <a:r>
              <a:rPr lang="fi-FI" sz="2400" b="1" dirty="0" smtClean="0">
                <a:solidFill>
                  <a:schemeClr val="tx1"/>
                </a:solidFill>
              </a:rPr>
              <a:t> lausuntoa 6 kk:n kuluessa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21.106\tenk\HTK_ohje_2012\Kuvat_su\f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42" y="1621646"/>
            <a:ext cx="8094261" cy="3468969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Lausuntopyynnön vaiheet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6387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TENKin</a:t>
            </a:r>
            <a:r>
              <a:rPr lang="fi-FI" sz="3600" dirty="0" smtClean="0"/>
              <a:t> antamat lausunnot</a:t>
            </a:r>
            <a:endParaRPr lang="fi-FI" sz="36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675152"/>
              </p:ext>
            </p:extLst>
          </p:nvPr>
        </p:nvGraphicFramePr>
        <p:xfrm>
          <a:off x="457200" y="1600199"/>
          <a:ext cx="8070113" cy="23001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2688"/>
                <a:gridCol w="907105"/>
                <a:gridCol w="1000945"/>
                <a:gridCol w="1178195"/>
                <a:gridCol w="1251180"/>
              </a:tblGrid>
              <a:tr h="52982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9825">
                <a:tc>
                  <a:txBody>
                    <a:bodyPr/>
                    <a:lstStyle/>
                    <a:p>
                      <a:r>
                        <a:rPr lang="fi-FI" baseline="0" dirty="0" err="1" smtClean="0"/>
                        <a:t>HTK-prosessiin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dirty="0" smtClean="0"/>
                        <a:t>liittyvät lausunnot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</a:tr>
              <a:tr h="710672">
                <a:tc>
                  <a:txBody>
                    <a:bodyPr/>
                    <a:lstStyle/>
                    <a:p>
                      <a:r>
                        <a:rPr lang="fi-FI" dirty="0" smtClean="0"/>
                        <a:t>Muut kuin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HTK-prosessiin</a:t>
                      </a:r>
                      <a:r>
                        <a:rPr lang="fi-FI" baseline="0" dirty="0" smtClean="0"/>
                        <a:t> liittyvät lausunnot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-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</a:tr>
              <a:tr h="529825">
                <a:tc>
                  <a:txBody>
                    <a:bodyPr/>
                    <a:lstStyle/>
                    <a:p>
                      <a:r>
                        <a:rPr lang="fi-FI" dirty="0" smtClean="0"/>
                        <a:t>Annettuja lausuntoja yhteensä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5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err="1" smtClean="0"/>
              <a:t>HTK-loukkausten</a:t>
            </a:r>
            <a:r>
              <a:rPr lang="fi-FI" sz="3600" dirty="0" smtClean="0"/>
              <a:t> seuraukset 1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231561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fi-FI" sz="2600" dirty="0" smtClean="0">
                <a:solidFill>
                  <a:schemeClr val="tx1"/>
                </a:solidFill>
              </a:rPr>
              <a:t>Yleisimmin käytetyt sanktiot ovat: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Opinnäytetyön hyväksymättä jättäminen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Huomautus tai varoitus, rehtorin puhuttelu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Opinnäytetyön arvosanan alentaminen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Opiskelijan erottaminen määräajaksi</a:t>
            </a:r>
            <a:br>
              <a:rPr lang="fi-FI" sz="2600" dirty="0" smtClean="0"/>
            </a:br>
            <a:endParaRPr lang="fi-FI" sz="2600" dirty="0" smtClean="0"/>
          </a:p>
          <a:p>
            <a:pPr marL="609600" indent="-609600">
              <a:lnSpc>
                <a:spcPct val="90000"/>
              </a:lnSpc>
              <a:defRPr/>
            </a:pPr>
            <a:r>
              <a:rPr lang="fi-FI" sz="2600" dirty="0" smtClean="0">
                <a:solidFill>
                  <a:schemeClr val="tx1"/>
                </a:solidFill>
              </a:rPr>
              <a:t>Yksittäisissä tapauksissa myös: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Tutkijan aseman uudelleen järjestely (vastuullisen tutkijan vaihto)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Tutkinnon mitätöiminen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Tutkimusrahoituksen lakkauttaminen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Työ- tai virkasuhteen irtisanominen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Maineen menetys/palautus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fi-FI" sz="2600" dirty="0" smtClean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fi-FI" sz="2600" b="1" dirty="0" smtClean="0"/>
              <a:t>Sanktioista päättää tutkimusorganisaatio, ei TENK</a:t>
            </a:r>
            <a:r>
              <a:rPr lang="fi-FI" sz="2600" dirty="0" smtClean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3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TENKin</a:t>
            </a:r>
            <a:r>
              <a:rPr lang="fi-FI" sz="3600" dirty="0" smtClean="0"/>
              <a:t> tehtävät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Tehdä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esityksiä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antaa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lausuntoja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viranomaisille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tutkimuseettisistä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lainsäädäntö</a:t>
            </a: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muista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kysymyksistä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Toimia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asiantuntijaelimenä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tutkimuseettisiä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ongelmia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selvitettäeassä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Tehdä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aloitteita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tutkimusetiikan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edistämiseksi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sekä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edistää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tutkimuseettistä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keskustelua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Suomessa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Seurata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kansainvälistä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kehitystä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sekä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osallistua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aktiivisesti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kansainväliseen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yhteistyöhön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Harjoittaa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tutkimuseettisiin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kysymyksiin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liittyvää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tiedotustoimintaa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HTK-loukkausten</a:t>
            </a:r>
            <a:r>
              <a:rPr lang="fi-FI" sz="3600" dirty="0" smtClean="0"/>
              <a:t> seuraukset 2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8586" y="1754372"/>
            <a:ext cx="8038214" cy="4231561"/>
          </a:xfrm>
        </p:spPr>
        <p:txBody>
          <a:bodyPr>
            <a:normAutofit/>
          </a:bodyPr>
          <a:lstStyle/>
          <a:p>
            <a:pPr marL="57150" indent="0">
              <a:lnSpc>
                <a:spcPct val="90000"/>
              </a:lnSpc>
              <a:buNone/>
              <a:defRPr/>
            </a:pPr>
            <a:r>
              <a:rPr lang="fi-FI" sz="2400" dirty="0" err="1" smtClean="0">
                <a:solidFill>
                  <a:schemeClr val="tx1"/>
                </a:solidFill>
              </a:rPr>
              <a:t>HTK-ohjeen</a:t>
            </a:r>
            <a:r>
              <a:rPr lang="fi-FI" sz="2400" dirty="0" smtClean="0">
                <a:solidFill>
                  <a:schemeClr val="tx1"/>
                </a:solidFill>
              </a:rPr>
              <a:t> mukaan: </a:t>
            </a:r>
          </a:p>
          <a:p>
            <a:pPr marL="59055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i-FI" sz="2400" dirty="0" smtClean="0">
              <a:solidFill>
                <a:schemeClr val="tx1"/>
              </a:solidFill>
            </a:endParaRPr>
          </a:p>
          <a:p>
            <a:pPr marL="59055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Tutkintaraportin johtopäätökset pyrittävä julkistamaan tiedeyhteisölle</a:t>
            </a:r>
            <a:br>
              <a:rPr lang="fi-FI" sz="2400" dirty="0" smtClean="0">
                <a:solidFill>
                  <a:schemeClr val="tx1"/>
                </a:solidFill>
              </a:rPr>
            </a:br>
            <a:endParaRPr lang="fi-FI" sz="2400" dirty="0" smtClean="0">
              <a:solidFill>
                <a:schemeClr val="tx1"/>
              </a:solidFill>
            </a:endParaRPr>
          </a:p>
          <a:p>
            <a:pPr marL="59055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i-FI" sz="2400" dirty="0" err="1" smtClean="0">
                <a:solidFill>
                  <a:schemeClr val="tx1"/>
                </a:solidFill>
              </a:rPr>
              <a:t>HTK-loukkauksen</a:t>
            </a:r>
            <a:r>
              <a:rPr lang="fi-FI" sz="2400" dirty="0" smtClean="0">
                <a:solidFill>
                  <a:schemeClr val="tx1"/>
                </a:solidFill>
              </a:rPr>
              <a:t> johdosta määrättävä seuraamus oltava oikeudenmukaisessa suhteessa loukkauksen vakavuuteen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7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995"/>
            <a:ext cx="8229600" cy="1190847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Vilpin</a:t>
            </a:r>
            <a:r>
              <a:rPr lang="en-US" sz="3600" dirty="0" smtClean="0"/>
              <a:t> </a:t>
            </a:r>
            <a:r>
              <a:rPr lang="en-US" sz="3600" dirty="0" err="1" smtClean="0"/>
              <a:t>ja</a:t>
            </a:r>
            <a:r>
              <a:rPr lang="en-US" sz="3600" dirty="0" smtClean="0"/>
              <a:t> </a:t>
            </a:r>
            <a:r>
              <a:rPr lang="en-US" sz="3600" dirty="0" err="1" smtClean="0"/>
              <a:t>muiden</a:t>
            </a:r>
            <a:r>
              <a:rPr lang="en-US" sz="3600" dirty="0" smtClean="0"/>
              <a:t> HTK-</a:t>
            </a:r>
            <a:r>
              <a:rPr lang="en-US" sz="3600" dirty="0" err="1" smtClean="0"/>
              <a:t>loukkauksien</a:t>
            </a:r>
            <a:r>
              <a:rPr lang="en-US" sz="3600" dirty="0" smtClean="0"/>
              <a:t> </a:t>
            </a:r>
            <a:r>
              <a:rPr lang="en-US" sz="3600" dirty="0" err="1" smtClean="0"/>
              <a:t>ennaltaehkäisy</a:t>
            </a:r>
            <a:r>
              <a:rPr lang="en-US" sz="3600" dirty="0" smtClean="0"/>
              <a:t>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1711842"/>
            <a:ext cx="7899991" cy="43750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Hyvien opiskelu- ja tiedonhankintatapojen opettelu alkaa jo koulussa; katse opettajankoulutukseen</a:t>
            </a:r>
          </a:p>
          <a:p>
            <a:pPr>
              <a:lnSpc>
                <a:spcPct val="8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Hyvä tieteellinen käytäntö opitaan osana opintoalaan liittyviä opintoja (esimerkiksi tutkimusmenetelmä- tai tieteellisen kirjoittamisen kursseilla) sekä erityisten tutkimusetiikkakurssien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smtClean="0">
                <a:solidFill>
                  <a:schemeClr val="tx1"/>
                </a:solidFill>
              </a:rPr>
              <a:t>kautta</a:t>
            </a:r>
          </a:p>
          <a:p>
            <a:pPr>
              <a:lnSpc>
                <a:spcPct val="8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Tutkimusetiikan kirjaaminen </a:t>
            </a:r>
            <a:r>
              <a:rPr lang="fi-FI" sz="2400" dirty="0">
                <a:solidFill>
                  <a:schemeClr val="tx1"/>
                </a:solidFill>
              </a:rPr>
              <a:t>osaksi opetussuunnitelmia ja </a:t>
            </a:r>
            <a:r>
              <a:rPr lang="fi-FI" sz="2400" dirty="0" smtClean="0">
                <a:solidFill>
                  <a:schemeClr val="tx1"/>
                </a:solidFill>
              </a:rPr>
              <a:t>tutkintotavoitteita on tärkeää</a:t>
            </a:r>
            <a:endParaRPr lang="fi-FI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fi-FI" sz="2000" dirty="0"/>
              <a:t>Tutkimuseettinen koulutus ei </a:t>
            </a:r>
            <a:r>
              <a:rPr lang="fi-FI" sz="2000" dirty="0" smtClean="0"/>
              <a:t>voi olla yksittäisen </a:t>
            </a:r>
            <a:r>
              <a:rPr lang="fi-FI" sz="2000" dirty="0"/>
              <a:t>opettajan </a:t>
            </a:r>
            <a:r>
              <a:rPr lang="fi-FI" sz="2000" dirty="0" smtClean="0"/>
              <a:t>aktiivisuuden varassa</a:t>
            </a:r>
          </a:p>
          <a:p>
            <a:pPr lvl="1">
              <a:lnSpc>
                <a:spcPct val="80000"/>
              </a:lnSpc>
              <a:defRPr/>
            </a:pPr>
            <a:r>
              <a:rPr lang="fi-FI" sz="2000" dirty="0" smtClean="0"/>
              <a:t>Tavoitteena tilanne, jossa yksikään opettaja tai opiskelija ei voi vedota tietämättömyyteen</a:t>
            </a:r>
            <a:endParaRPr lang="fi-FI" sz="2000" dirty="0"/>
          </a:p>
          <a:p>
            <a:pPr>
              <a:lnSpc>
                <a:spcPct val="80000"/>
              </a:lnSpc>
              <a:defRPr/>
            </a:pPr>
            <a:endParaRPr lang="en-US" dirty="0" smtClean="0">
              <a:latin typeface="Century Gothic" pitchFamily="34" charset="0"/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Vilpin</a:t>
            </a:r>
            <a:r>
              <a:rPr lang="en-US" sz="3600" dirty="0"/>
              <a:t> </a:t>
            </a:r>
            <a:r>
              <a:rPr lang="en-US" sz="3600" dirty="0" err="1"/>
              <a:t>ja</a:t>
            </a:r>
            <a:r>
              <a:rPr lang="en-US" sz="3600" dirty="0"/>
              <a:t> </a:t>
            </a:r>
            <a:r>
              <a:rPr lang="en-US" sz="3600" dirty="0" err="1"/>
              <a:t>muiden</a:t>
            </a:r>
            <a:r>
              <a:rPr lang="en-US" sz="3600" dirty="0"/>
              <a:t> HTK-</a:t>
            </a:r>
            <a:r>
              <a:rPr lang="en-US" sz="3600" dirty="0" err="1"/>
              <a:t>loukkauksien</a:t>
            </a:r>
            <a:r>
              <a:rPr lang="en-US" sz="3600" dirty="0"/>
              <a:t> </a:t>
            </a:r>
            <a:r>
              <a:rPr lang="en-US" sz="3600" dirty="0" err="1" smtClean="0"/>
              <a:t>ennaltaehkäisy</a:t>
            </a:r>
            <a:r>
              <a:rPr lang="en-US" sz="3600" dirty="0"/>
              <a:t> </a:t>
            </a:r>
            <a:r>
              <a:rPr lang="en-US" sz="3600" dirty="0" smtClean="0"/>
              <a:t>2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i-FI" sz="2400" dirty="0">
                <a:solidFill>
                  <a:schemeClr val="tx1"/>
                </a:solidFill>
              </a:rPr>
              <a:t>Hyvän tieteellisen käytännön turvaamiseksi korkeakoulujen tulee tarjota tutkimuseettistä täydennyskoulutusta </a:t>
            </a:r>
            <a:r>
              <a:rPr lang="fi-FI" sz="2400" dirty="0" smtClean="0">
                <a:solidFill>
                  <a:schemeClr val="tx1"/>
                </a:solidFill>
              </a:rPr>
              <a:t>opettajille </a:t>
            </a:r>
            <a:r>
              <a:rPr lang="fi-FI" sz="2400" dirty="0">
                <a:solidFill>
                  <a:schemeClr val="tx1"/>
                </a:solidFill>
              </a:rPr>
              <a:t>ja opinnäytetöiden ohjaajille, tutkijoille, tutkimusryhmän johtajille sekä muille </a:t>
            </a:r>
            <a:r>
              <a:rPr lang="fi-FI" sz="2400" dirty="0" smtClean="0">
                <a:solidFill>
                  <a:schemeClr val="tx1"/>
                </a:solidFill>
              </a:rPr>
              <a:t>asiantuntijoille</a:t>
            </a:r>
          </a:p>
          <a:p>
            <a:pPr>
              <a:lnSpc>
                <a:spcPct val="8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Plagioinnin </a:t>
            </a:r>
            <a:r>
              <a:rPr lang="fi-FI" sz="2400" dirty="0">
                <a:solidFill>
                  <a:schemeClr val="tx1"/>
                </a:solidFill>
              </a:rPr>
              <a:t>ehkäiseminen </a:t>
            </a:r>
            <a:r>
              <a:rPr lang="fi-FI" sz="2400" dirty="0" smtClean="0">
                <a:solidFill>
                  <a:schemeClr val="tx1"/>
                </a:solidFill>
              </a:rPr>
              <a:t>opintosuorituksissa</a:t>
            </a:r>
            <a:endParaRPr lang="fi-FI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fi-FI" sz="2000" dirty="0"/>
              <a:t>Painotus tulee </a:t>
            </a:r>
            <a:r>
              <a:rPr lang="fi-FI" sz="2000" dirty="0" smtClean="0"/>
              <a:t>olla </a:t>
            </a:r>
            <a:r>
              <a:rPr lang="fi-FI" sz="2000" dirty="0"/>
              <a:t>hyvän tieteellisen käytännön opettamisessa ja oppimisessa, eli tutkimuseettisen tietoisuuden lisäämisessä</a:t>
            </a:r>
          </a:p>
          <a:p>
            <a:pPr lvl="1">
              <a:lnSpc>
                <a:spcPct val="80000"/>
              </a:lnSpc>
              <a:defRPr/>
            </a:pPr>
            <a:r>
              <a:rPr lang="fi-FI" sz="2000" dirty="0" smtClean="0"/>
              <a:t>Opetuksen lisänä sähköiset plagiaatintunnistusohjelmat</a:t>
            </a:r>
            <a:endParaRPr lang="fi-FI" sz="2000" dirty="0"/>
          </a:p>
          <a:p>
            <a:pPr>
              <a:lnSpc>
                <a:spcPct val="8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Haasteena </a:t>
            </a:r>
            <a:r>
              <a:rPr lang="fi-FI" sz="2400" dirty="0">
                <a:solidFill>
                  <a:schemeClr val="tx1"/>
                </a:solidFill>
              </a:rPr>
              <a:t>kansainvälistyminen: tutkimuseettisiin kysymyksiin liittyvien kulttuurierojen </a:t>
            </a:r>
            <a:r>
              <a:rPr lang="fi-FI" sz="2400" dirty="0" smtClean="0">
                <a:solidFill>
                  <a:schemeClr val="tx1"/>
                </a:solidFill>
              </a:rPr>
              <a:t>tiedostaminen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YHTEYSTIEDOT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i-FI" dirty="0" smtClean="0">
                <a:solidFill>
                  <a:schemeClr val="tx1"/>
                </a:solidFill>
              </a:rPr>
              <a:t>									</a:t>
            </a:r>
            <a:br>
              <a:rPr lang="fi-FI" dirty="0" smtClean="0">
                <a:solidFill>
                  <a:schemeClr val="tx1"/>
                </a:solidFill>
              </a:rPr>
            </a:br>
            <a:r>
              <a:rPr lang="fi-FI" sz="4000" b="1" dirty="0"/>
              <a:t> </a:t>
            </a:r>
            <a:r>
              <a:rPr lang="fi-FI" sz="4000" b="1" dirty="0">
                <a:solidFill>
                  <a:srgbClr val="660033"/>
                </a:solidFill>
              </a:rPr>
              <a:t>www.tenk.fi</a:t>
            </a:r>
            <a:endParaRPr lang="fi-FI" sz="40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fi-FI" dirty="0" smtClean="0">
                <a:solidFill>
                  <a:schemeClr val="tx1"/>
                </a:solidFill>
              </a:rPr>
              <a:t>			s-posti: 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tenk@tsv.fi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400" dirty="0" smtClean="0"/>
          </a:p>
          <a:p>
            <a:pPr algn="ctr">
              <a:lnSpc>
                <a:spcPct val="90000"/>
              </a:lnSpc>
              <a:buNone/>
            </a:pPr>
            <a:r>
              <a:rPr lang="fi-FI" sz="2400" b="1" dirty="0" smtClean="0"/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Tutkimuseettinen neuvottelukunta</a:t>
            </a:r>
          </a:p>
          <a:p>
            <a:pPr algn="ctr">
              <a:lnSpc>
                <a:spcPct val="90000"/>
              </a:lnSpc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Snellmaninkatu 13</a:t>
            </a:r>
          </a:p>
          <a:p>
            <a:pPr algn="ctr">
              <a:lnSpc>
                <a:spcPct val="90000"/>
              </a:lnSpc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00170 Helsinki</a:t>
            </a: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fi-FI" sz="5400" b="1" dirty="0" smtClean="0">
              <a:solidFill>
                <a:srgbClr val="660033"/>
              </a:solidFill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TENKin</a:t>
            </a:r>
            <a:r>
              <a:rPr lang="en-US" sz="3600" dirty="0" smtClean="0"/>
              <a:t> </a:t>
            </a:r>
            <a:r>
              <a:rPr lang="en-US" sz="3600" dirty="0" err="1" smtClean="0"/>
              <a:t>ohjeistot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Hyvä tieteellinen käytäntö ja sen loukkaus-epäilyjen käsitteleminen eli </a:t>
            </a:r>
            <a:r>
              <a:rPr lang="fi-FI" sz="2800" dirty="0" err="1" smtClean="0">
                <a:solidFill>
                  <a:schemeClr val="tx1"/>
                </a:solidFill>
              </a:rPr>
              <a:t>HTK-ohje</a:t>
            </a:r>
            <a:r>
              <a:rPr lang="fi-FI" sz="2800" dirty="0" smtClean="0">
                <a:solidFill>
                  <a:schemeClr val="tx1"/>
                </a:solidFill>
              </a:rPr>
              <a:t> (2002, 2012)</a:t>
            </a:r>
            <a:br>
              <a:rPr lang="fi-FI" sz="2800" dirty="0" smtClean="0">
                <a:solidFill>
                  <a:schemeClr val="tx1"/>
                </a:solidFill>
              </a:rPr>
            </a:b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Humanistisen, yhteiskuntatieteellisen ja käyttäytymistieteellisen tutkimuksen eettiset periaatteet ja ehdotus eettisen ennakkoarvioinnin järjestämiseksi </a:t>
            </a:r>
            <a:r>
              <a:rPr lang="fi-FI" sz="2800" dirty="0">
                <a:solidFill>
                  <a:schemeClr val="tx1"/>
                </a:solidFill>
              </a:rPr>
              <a:t>(</a:t>
            </a:r>
            <a:r>
              <a:rPr lang="fi-FI" sz="2800" dirty="0" smtClean="0">
                <a:solidFill>
                  <a:schemeClr val="tx1"/>
                </a:solidFill>
              </a:rPr>
              <a:t>2009)</a:t>
            </a:r>
            <a:br>
              <a:rPr lang="fi-FI" sz="2800" dirty="0" smtClean="0">
                <a:solidFill>
                  <a:schemeClr val="tx1"/>
                </a:solidFill>
              </a:rPr>
            </a:b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Tutkijan ansioluettelomalli </a:t>
            </a:r>
            <a:r>
              <a:rPr lang="fi-FI" sz="2800" dirty="0">
                <a:solidFill>
                  <a:schemeClr val="tx1"/>
                </a:solidFill>
              </a:rPr>
              <a:t>Suomen akatemian, Suomen yliopistot ry (UNIFI) ja Ammattikorkeakoulujen rehtorineuvoston (</a:t>
            </a:r>
            <a:r>
              <a:rPr lang="fi-FI" sz="2800" dirty="0" err="1">
                <a:solidFill>
                  <a:schemeClr val="tx1"/>
                </a:solidFill>
              </a:rPr>
              <a:t>Arenen</a:t>
            </a:r>
            <a:r>
              <a:rPr lang="fi-FI" sz="2800" dirty="0">
                <a:solidFill>
                  <a:schemeClr val="tx1"/>
                </a:solidFill>
              </a:rPr>
              <a:t>) kanssa </a:t>
            </a:r>
            <a:r>
              <a:rPr lang="fi-FI" sz="2800" dirty="0" smtClean="0">
                <a:solidFill>
                  <a:schemeClr val="tx1"/>
                </a:solidFill>
              </a:rPr>
              <a:t>2012 </a:t>
            </a:r>
          </a:p>
          <a:p>
            <a:pPr marL="457200" indent="-45720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fi-FI" sz="3600" dirty="0">
                <a:solidFill>
                  <a:schemeClr val="tx1"/>
                </a:solidFill>
              </a:rPr>
              <a:t>Uusi </a:t>
            </a:r>
            <a:r>
              <a:rPr lang="fi-FI" sz="3600" dirty="0" err="1">
                <a:solidFill>
                  <a:schemeClr val="tx1"/>
                </a:solidFill>
              </a:rPr>
              <a:t>HTK-ohje</a:t>
            </a:r>
            <a:r>
              <a:rPr lang="fi-FI" sz="3600" dirty="0">
                <a:solidFill>
                  <a:schemeClr val="tx1"/>
                </a:solidFill>
              </a:rPr>
              <a:t> </a:t>
            </a:r>
            <a:r>
              <a:rPr lang="fi-FI" sz="3600" dirty="0" smtClean="0">
                <a:solidFill>
                  <a:schemeClr val="tx1"/>
                </a:solidFill>
              </a:rPr>
              <a:t>tuli voimaan 1.3.2013</a:t>
            </a:r>
            <a:endParaRPr lang="fi-FI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nnar\Pictures\2013-04-11 HTK_kansi\HTK_kansi 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68407" y="1600200"/>
            <a:ext cx="3407186" cy="438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Hyvä tieteellinen käytäntö ja sen loukkausepäilyjen </a:t>
            </a:r>
            <a:r>
              <a:rPr lang="fi-FI" sz="3600" dirty="0" smtClean="0"/>
              <a:t>käsitteleminen -ohje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Yleinen kaikkia tieteenaloja koskeva kansallinen tutkimuseettinen ohjeistus 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Laadittu yhteistyössä yliopistojen, ammattikorkeakoulujen ja tutkimusorganisaatioiden kanssa </a:t>
            </a:r>
          </a:p>
          <a:p>
            <a:pPr lvl="0"/>
            <a:r>
              <a:rPr lang="fi-FI" sz="2400" dirty="0">
                <a:solidFill>
                  <a:schemeClr val="tx1"/>
                </a:solidFill>
              </a:rPr>
              <a:t>Uusi </a:t>
            </a:r>
            <a:r>
              <a:rPr lang="fi-FI" sz="2400" dirty="0" err="1">
                <a:solidFill>
                  <a:schemeClr val="tx1"/>
                </a:solidFill>
              </a:rPr>
              <a:t>HTK-ohje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smtClean="0">
                <a:solidFill>
                  <a:schemeClr val="tx1"/>
                </a:solidFill>
              </a:rPr>
              <a:t>tuli voimaan </a:t>
            </a:r>
            <a:r>
              <a:rPr lang="fi-FI" sz="2400" dirty="0">
                <a:solidFill>
                  <a:schemeClr val="tx1"/>
                </a:solidFill>
              </a:rPr>
              <a:t>1.3.2013 </a:t>
            </a:r>
            <a:r>
              <a:rPr lang="fi-FI" sz="2400" dirty="0" smtClean="0">
                <a:solidFill>
                  <a:schemeClr val="tx1"/>
                </a:solidFill>
              </a:rPr>
              <a:t>koulutusvelvoittein ja korvasi vanhan v. 2002 ohjeistuksen</a:t>
            </a:r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 smtClean="0">
                <a:solidFill>
                  <a:schemeClr val="tx1"/>
                </a:solidFill>
              </a:rPr>
              <a:t>Vuonna 2013 ohjeeseen sitoutuneita allekirjoittajatahoja oli yht. 73</a:t>
            </a:r>
          </a:p>
          <a:p>
            <a:pPr lvl="1"/>
            <a:r>
              <a:rPr lang="fi-FI" sz="2000" dirty="0" smtClean="0"/>
              <a:t>Mukana kaikki yliopistot ja valtaosa </a:t>
            </a:r>
            <a:r>
              <a:rPr lang="fi-FI" sz="2000" dirty="0" err="1" smtClean="0"/>
              <a:t>AMK:sta</a:t>
            </a:r>
            <a:r>
              <a:rPr lang="fi-FI" sz="2000" dirty="0" smtClean="0"/>
              <a:t> ja tutkimusorganisaatioista </a:t>
            </a:r>
            <a:endParaRPr lang="fi-FI" sz="2000" dirty="0"/>
          </a:p>
          <a:p>
            <a:pPr lvl="1"/>
            <a:r>
              <a:rPr lang="fi-FI" sz="2000" dirty="0"/>
              <a:t>V</a:t>
            </a:r>
            <a:r>
              <a:rPr lang="fi-FI" sz="2000" dirty="0" smtClean="0">
                <a:solidFill>
                  <a:schemeClr val="tx1"/>
                </a:solidFill>
              </a:rPr>
              <a:t>apaaehtoinen sitoutuminen</a:t>
            </a:r>
          </a:p>
          <a:p>
            <a:pPr marL="0" indent="0">
              <a:buNone/>
            </a:pP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Tutkimusetiikka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Laajan </a:t>
            </a:r>
            <a:r>
              <a:rPr lang="fi-F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määritelmän (</a:t>
            </a:r>
            <a:r>
              <a:rPr lang="fi-FI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engl. </a:t>
            </a:r>
            <a:r>
              <a:rPr lang="fi-FI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fi-FI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esearch</a:t>
            </a:r>
            <a:r>
              <a:rPr lang="fi-FI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ethics</a:t>
            </a:r>
            <a:r>
              <a:rPr lang="fi-F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mukaan tutkimusetiikalla tarkoitetaan kaikkia tutkimukseen ja tieteeseen liittyviä eettisiä näkökulmia</a:t>
            </a:r>
          </a:p>
          <a:p>
            <a:r>
              <a:rPr lang="fi-F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Kapea-alaisemman määritelmän (</a:t>
            </a:r>
            <a:r>
              <a:rPr lang="fi-FI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engl. </a:t>
            </a:r>
            <a:r>
              <a:rPr lang="fi-FI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research</a:t>
            </a:r>
            <a:r>
              <a:rPr lang="fi-FI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integrity</a:t>
            </a:r>
            <a:r>
              <a:rPr lang="fi-F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mukaan tutkimusetiikka on eettisesti vastuullisten ja oikeiden toimintatapojen noudattamista ja edistämistä tutkimustoiminnassa sekä tieteeseen kohdistuvien loukkausten ja epärehellisyyden tunnistamista ja torjumista kaikilla tieteenaloilla.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HTK-ohjeessa</a:t>
            </a:r>
            <a:r>
              <a:rPr lang="fi-F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tutkimusetiikalla viitataan kapea-alaisen määritelmän mukaiseen käsitteeseen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Tarkoitetaan rehellisyyttä ja rehtiyttä tutkimuksessa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7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Hyvän</a:t>
            </a:r>
            <a:r>
              <a:rPr lang="en-US" sz="3600" dirty="0" smtClean="0"/>
              <a:t> </a:t>
            </a:r>
            <a:r>
              <a:rPr lang="en-US" sz="3600" dirty="0" err="1" smtClean="0"/>
              <a:t>tieteellisen</a:t>
            </a:r>
            <a:r>
              <a:rPr lang="en-US" sz="3600" dirty="0" smtClean="0"/>
              <a:t> </a:t>
            </a:r>
            <a:r>
              <a:rPr lang="en-US" sz="3600" dirty="0" err="1" smtClean="0"/>
              <a:t>käytännön</a:t>
            </a:r>
            <a:r>
              <a:rPr lang="en-US" sz="3600" dirty="0" smtClean="0"/>
              <a:t> (</a:t>
            </a:r>
            <a:r>
              <a:rPr lang="en-US" sz="3600" dirty="0" err="1" smtClean="0"/>
              <a:t>HTK:n</a:t>
            </a:r>
            <a:r>
              <a:rPr lang="en-US" sz="3600" dirty="0" smtClean="0"/>
              <a:t>) </a:t>
            </a:r>
            <a:r>
              <a:rPr lang="en-US" sz="3600" dirty="0" err="1" smtClean="0"/>
              <a:t>keskeiset</a:t>
            </a:r>
            <a:r>
              <a:rPr lang="en-US" sz="3600" dirty="0" smtClean="0"/>
              <a:t> </a:t>
            </a:r>
            <a:r>
              <a:rPr lang="en-US" sz="3600" dirty="0" err="1" smtClean="0"/>
              <a:t>lähtökohdat</a:t>
            </a:r>
            <a:r>
              <a:rPr lang="en-US" sz="3600" dirty="0" smtClean="0"/>
              <a:t>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682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Tutkimuksen eri vaiheissa noudatetaan rehellisyyttä, huolellisuutta ja tarkkuutta </a:t>
            </a:r>
          </a:p>
          <a:p>
            <a:pPr marL="609600" indent="-609600">
              <a:buFontTx/>
              <a:buAutoNum type="arabicPeriod"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E</a:t>
            </a:r>
            <a:r>
              <a:rPr lang="fi-FI" sz="2800" dirty="0" smtClean="0">
                <a:solidFill>
                  <a:schemeClr val="tx1"/>
                </a:solidFill>
              </a:rPr>
              <a:t>ettisesti kestävät tiedonhankinta-, tutkimus- ja arviointimenetelmät </a:t>
            </a:r>
            <a:r>
              <a:rPr lang="fi-FI" sz="2800" dirty="0" smtClean="0">
                <a:solidFill>
                  <a:schemeClr val="tx1"/>
                </a:solidFill>
              </a:rPr>
              <a:t>(sis. tieteenalakohtaisia eroja) </a:t>
            </a:r>
            <a:r>
              <a:rPr lang="fi-FI" sz="2800" dirty="0" smtClean="0">
                <a:solidFill>
                  <a:schemeClr val="tx1"/>
                </a:solidFill>
              </a:rPr>
              <a:t>sekä avoimuus ja vastuullisuus julkaisemisessa</a:t>
            </a: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27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HTK:n</a:t>
            </a:r>
            <a:r>
              <a:rPr lang="en-US" sz="3600" dirty="0" smtClean="0"/>
              <a:t> </a:t>
            </a:r>
            <a:r>
              <a:rPr lang="en-US" sz="3600" dirty="0" err="1" smtClean="0"/>
              <a:t>keskeiset</a:t>
            </a:r>
            <a:r>
              <a:rPr lang="en-US" sz="3600" dirty="0" smtClean="0"/>
              <a:t> </a:t>
            </a:r>
            <a:r>
              <a:rPr lang="en-US" sz="3600" dirty="0" err="1"/>
              <a:t>lähtökohdat</a:t>
            </a:r>
            <a:r>
              <a:rPr lang="en-US" sz="3600" dirty="0"/>
              <a:t> 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8"/>
            <a:ext cx="8229600" cy="4710026"/>
          </a:xfrm>
        </p:spPr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fi-FI" sz="2800" dirty="0" smtClean="0">
                <a:solidFill>
                  <a:schemeClr val="tx1"/>
                </a:solidFill>
              </a:rPr>
              <a:t>Muiden tutkijoiden työn ja saavutusten asianmukainen huomioon ottaminen ja viittaaminen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buAutoNum type="arabicPeriod" startAt="3"/>
            </a:pPr>
            <a:r>
              <a:rPr lang="fi-FI" sz="2800" dirty="0" smtClean="0">
                <a:solidFill>
                  <a:schemeClr val="tx1"/>
                </a:solidFill>
              </a:rPr>
              <a:t>Tutkimuksen suunnittelu, toteuttaminen ja raportointi sekä tietoaineistojen tallentaminen tieteelliselle tiedolle asetettujen vaatimusten mukaan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buAutoNum type="arabicPeriod" startAt="3"/>
            </a:pPr>
            <a:r>
              <a:rPr lang="fi-FI" sz="2800" dirty="0" smtClean="0">
                <a:solidFill>
                  <a:schemeClr val="tx1"/>
                </a:solidFill>
              </a:rPr>
              <a:t>Tarvittavat tutkimusluvat on hankittu ja</a:t>
            </a:r>
            <a:br>
              <a:rPr lang="fi-FI" sz="2800" dirty="0" smtClean="0">
                <a:solidFill>
                  <a:schemeClr val="tx1"/>
                </a:solidFill>
              </a:rPr>
            </a:br>
            <a:r>
              <a:rPr lang="fi-FI" sz="2800" dirty="0" smtClean="0">
                <a:solidFill>
                  <a:schemeClr val="tx1"/>
                </a:solidFill>
              </a:rPr>
              <a:t>tietyillä aloilla vaadittava eettinen ennakkoarviointi on tehty </a:t>
            </a:r>
          </a:p>
          <a:p>
            <a:pPr marL="609600" indent="-609600">
              <a:buNone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nk_ppt_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tenk_ppt_pohja.potx</Template>
  <TotalTime>1888</TotalTime>
  <Words>1175</Words>
  <Application>Microsoft Office PowerPoint</Application>
  <PresentationFormat>Näytössä katseltava diaesitys (4:3)</PresentationFormat>
  <Paragraphs>184</Paragraphs>
  <Slides>33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tenk_ppt_pohja</vt:lpstr>
      <vt:lpstr>HYVÄ TIETEELLINEN KÄYTÄNTÖ JA SEN LOUKKAUSEPÄILYJEN KÄSITTELEMINEN</vt:lpstr>
      <vt:lpstr>TUTKIMUSEETTINEN NEUVOTTELUKUNTA (TENK)</vt:lpstr>
      <vt:lpstr>TENKin tehtävät </vt:lpstr>
      <vt:lpstr>TENKin ohjeistot</vt:lpstr>
      <vt:lpstr>Uusi HTK-ohje tuli voimaan 1.3.2013</vt:lpstr>
      <vt:lpstr>Hyvä tieteellinen käytäntö ja sen loukkausepäilyjen käsitteleminen -ohje</vt:lpstr>
      <vt:lpstr>Tutkimusetiikka</vt:lpstr>
      <vt:lpstr>Hyvän tieteellisen käytännön (HTK:n) keskeiset lähtökohdat 1</vt:lpstr>
      <vt:lpstr>HTK:n keskeiset lähtökohdat 2</vt:lpstr>
      <vt:lpstr>HTK:n keskeiset lähtökohdat 3</vt:lpstr>
      <vt:lpstr>HTK:n keskeiset lähtökohdat 4</vt:lpstr>
      <vt:lpstr>Hyvän tieteellisen käytännön loukkauskategoriat</vt:lpstr>
      <vt:lpstr>Vilppi tieteellisessä  tutkimus-toiminnassa 1</vt:lpstr>
      <vt:lpstr>Vilppi tieteellisessä  tutkimus-toiminnassa 2</vt:lpstr>
      <vt:lpstr>Esimerkki 1: plagiointi</vt:lpstr>
      <vt:lpstr>Esimerkki 1: Vakava vilppi</vt:lpstr>
      <vt:lpstr>Piittaamattomuus hyvästä tieteellisestä käytännöstä</vt:lpstr>
      <vt:lpstr>Esimerkki 2: Toisen tutkijan työn vähättely</vt:lpstr>
      <vt:lpstr>Muita vastuuttomia menettelyjä 1</vt:lpstr>
      <vt:lpstr>Muita vastuuttomia menettelyjä 2</vt:lpstr>
      <vt:lpstr>Vastuu hyvän tieteellisen käytännön ylläpitämisestä</vt:lpstr>
      <vt:lpstr>Koulutusvelvoite − HTK-ohjeessa mainitaan:</vt:lpstr>
      <vt:lpstr>HTK-loukkausepäilyjen  tutkintaprosessi 1</vt:lpstr>
      <vt:lpstr>HTK-loukkausepäilyjen  tutkintaprosessi 2</vt:lpstr>
      <vt:lpstr>Tutkintaprosessin vaiheet</vt:lpstr>
      <vt:lpstr>HTK-loukkausepäilyjen  tutkintaprosessi 3</vt:lpstr>
      <vt:lpstr>Lausuntopyynnön vaiheet</vt:lpstr>
      <vt:lpstr>TENKin antamat lausunnot</vt:lpstr>
      <vt:lpstr>HTK-loukkausten seuraukset 1</vt:lpstr>
      <vt:lpstr>HTK-loukkausten seuraukset 2</vt:lpstr>
      <vt:lpstr>Vilpin ja muiden HTK-loukkauksien ennaltaehkäisy 1</vt:lpstr>
      <vt:lpstr>Vilpin ja muiden HTK-loukkauksien ennaltaehkäisy 2</vt:lpstr>
      <vt:lpstr>YHTEYSTIEDOT</vt:lpstr>
    </vt:vector>
  </TitlesOfParts>
  <Company>Seepra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Ville Vihne</dc:creator>
  <cp:lastModifiedBy>Heidi Hyytinen</cp:lastModifiedBy>
  <cp:revision>182</cp:revision>
  <cp:lastPrinted>2014-05-28T08:33:51Z</cp:lastPrinted>
  <dcterms:created xsi:type="dcterms:W3CDTF">2013-02-14T11:20:45Z</dcterms:created>
  <dcterms:modified xsi:type="dcterms:W3CDTF">2014-05-28T09:54:01Z</dcterms:modified>
</cp:coreProperties>
</file>